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oboto"/>
      <p:regular r:id="rId39"/>
      <p:bold r:id="rId40"/>
      <p:italic r:id="rId41"/>
      <p:boldItalic r:id="rId42"/>
    </p:embeddedFont>
    <p:embeddedFont>
      <p:font typeface="Fira Sans Extra Condensed Medium"/>
      <p:regular r:id="rId43"/>
      <p:bold r:id="rId44"/>
      <p:italic r:id="rId45"/>
      <p:boldItalic r:id="rId46"/>
    </p:embeddedFont>
    <p:embeddedFont>
      <p:font typeface="Roboto Condensed"/>
      <p:regular r:id="rId47"/>
      <p:bold r:id="rId48"/>
      <p:italic r:id="rId49"/>
      <p:boldItalic r:id="rId50"/>
    </p:embeddedFont>
    <p:embeddedFont>
      <p:font typeface="Roboto Condensed Light"/>
      <p:regular r:id="rId51"/>
      <p:bold r:id="rId52"/>
      <p:italic r:id="rId53"/>
      <p:boldItalic r:id="rId54"/>
    </p:embeddedFont>
    <p:embeddedFont>
      <p:font typeface="Exo 2"/>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FiraSansExtraCondensedMedium-bold.fntdata"/><Relationship Id="rId43" Type="http://schemas.openxmlformats.org/officeDocument/2006/relationships/font" Target="fonts/FiraSansExtraCondensedMedium-regular.fntdata"/><Relationship Id="rId46" Type="http://schemas.openxmlformats.org/officeDocument/2006/relationships/font" Target="fonts/FiraSansExtraCondensedMedium-boldItalic.fntdata"/><Relationship Id="rId45" Type="http://schemas.openxmlformats.org/officeDocument/2006/relationships/font" Target="fonts/FiraSansExtraCondensed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Condensed-bold.fntdata"/><Relationship Id="rId47" Type="http://schemas.openxmlformats.org/officeDocument/2006/relationships/font" Target="fonts/RobotoCondensed-regular.fntdata"/><Relationship Id="rId49" Type="http://schemas.openxmlformats.org/officeDocument/2006/relationships/font" Target="fonts/RobotoCondense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CondensedLight-regular.fntdata"/><Relationship Id="rId50" Type="http://schemas.openxmlformats.org/officeDocument/2006/relationships/font" Target="fonts/RobotoCondensed-boldItalic.fntdata"/><Relationship Id="rId53" Type="http://schemas.openxmlformats.org/officeDocument/2006/relationships/font" Target="fonts/RobotoCondensedLight-italic.fntdata"/><Relationship Id="rId52" Type="http://schemas.openxmlformats.org/officeDocument/2006/relationships/font" Target="fonts/RobotoCondensedLight-bold.fntdata"/><Relationship Id="rId11" Type="http://schemas.openxmlformats.org/officeDocument/2006/relationships/slide" Target="slides/slide7.xml"/><Relationship Id="rId55" Type="http://schemas.openxmlformats.org/officeDocument/2006/relationships/font" Target="fonts/Exo2-regular.fntdata"/><Relationship Id="rId10" Type="http://schemas.openxmlformats.org/officeDocument/2006/relationships/slide" Target="slides/slide6.xml"/><Relationship Id="rId54" Type="http://schemas.openxmlformats.org/officeDocument/2006/relationships/font" Target="fonts/RobotoCondensedLight-boldItalic.fntdata"/><Relationship Id="rId13" Type="http://schemas.openxmlformats.org/officeDocument/2006/relationships/slide" Target="slides/slide9.xml"/><Relationship Id="rId57" Type="http://schemas.openxmlformats.org/officeDocument/2006/relationships/font" Target="fonts/Exo2-italic.fntdata"/><Relationship Id="rId12" Type="http://schemas.openxmlformats.org/officeDocument/2006/relationships/slide" Target="slides/slide8.xml"/><Relationship Id="rId56" Type="http://schemas.openxmlformats.org/officeDocument/2006/relationships/font" Target="fonts/Exo2-bold.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Exo2-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bd9860f8e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bd9860f8e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bd9860f8e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bd9860f8e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c23bb2da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3c23bb2da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bd9860f8e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bd9860f8e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bd9860f8e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bd9860f8e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bd9860f8e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bd9860f8e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bd9860f8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bd9860f8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baafe93d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baafe93d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keep Fuzzy or not.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9baafe93d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9baafe93d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baafe93d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baafe93d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695822bb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695822bb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bd9860f8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bd9860f8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bd9860f8e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3bd9860f8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695822bb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695822bb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baafe93d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baafe93d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be1673fb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be1673fb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bd9860f8e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3bd9860f8e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bd9860f8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bd9860f8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bd9860f8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bd9860f8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6928b0b0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6928b0b0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36928b0b0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36928b0b0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6928b0b0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36928b0b0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c1fadcded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c1fadcde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3695822b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3695822b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bd9860f8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bd9860f8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bd9860f8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bd9860f8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bd9860f8e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bd9860f8e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c7c7defe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c7c7defe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55.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slide" Target="/ppt/slid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 Id="rId5" Type="http://schemas.openxmlformats.org/officeDocument/2006/relationships/slide" Target="/ppt/slides/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MATHEMATICAL INSIGHTS OF T-SNE AND UMAP</a:t>
            </a:r>
            <a:endParaRPr/>
          </a:p>
        </p:txBody>
      </p:sp>
      <p:sp>
        <p:nvSpPr>
          <p:cNvPr id="144" name="Google Shape;144;p29"/>
          <p:cNvSpPr txBox="1"/>
          <p:nvPr>
            <p:ph idx="1" type="subTitle"/>
          </p:nvPr>
        </p:nvSpPr>
        <p:spPr>
          <a:xfrm>
            <a:off x="3299224" y="3009725"/>
            <a:ext cx="47235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Explanation of Mathematics involved in two non-linear dimensionality reduction techniques for unsupervised learning</a:t>
            </a:r>
            <a:endParaRPr/>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
        <p:nvSpPr>
          <p:cNvPr id="146" name="Google Shape;146;p29"/>
          <p:cNvSpPr txBox="1"/>
          <p:nvPr/>
        </p:nvSpPr>
        <p:spPr>
          <a:xfrm>
            <a:off x="7011675" y="4096800"/>
            <a:ext cx="457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Team Members: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Aditya Krishna Das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Yasaswani Rongali</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Yash Kumar</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nvSpPr>
        <p:spPr>
          <a:xfrm>
            <a:off x="409950" y="260125"/>
            <a:ext cx="8683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oboto Condensed"/>
                <a:ea typeface="Roboto Condensed"/>
                <a:cs typeface="Roboto Condensed"/>
                <a:sym typeface="Roboto Condensed"/>
              </a:rPr>
              <a:t>t</a:t>
            </a:r>
            <a:r>
              <a:rPr lang="en" sz="3000">
                <a:latin typeface="Roboto Condensed Light"/>
                <a:ea typeface="Roboto Condensed Light"/>
                <a:cs typeface="Roboto Condensed Light"/>
                <a:sym typeface="Roboto Condensed Light"/>
              </a:rPr>
              <a:t>-DISTRIBUTED </a:t>
            </a:r>
            <a:r>
              <a:rPr b="1" lang="en" sz="3000">
                <a:latin typeface="Roboto Condensed"/>
                <a:ea typeface="Roboto Condensed"/>
                <a:cs typeface="Roboto Condensed"/>
                <a:sym typeface="Roboto Condensed"/>
              </a:rPr>
              <a:t>S</a:t>
            </a:r>
            <a:r>
              <a:rPr lang="en" sz="3000">
                <a:latin typeface="Roboto Condensed Light"/>
                <a:ea typeface="Roboto Condensed Light"/>
                <a:cs typeface="Roboto Condensed Light"/>
                <a:sym typeface="Roboto Condensed Light"/>
              </a:rPr>
              <a:t>TOCHASTIC </a:t>
            </a:r>
            <a:r>
              <a:rPr b="1" lang="en" sz="3000">
                <a:latin typeface="Roboto Condensed"/>
                <a:ea typeface="Roboto Condensed"/>
                <a:cs typeface="Roboto Condensed"/>
                <a:sym typeface="Roboto Condensed"/>
              </a:rPr>
              <a:t>N</a:t>
            </a:r>
            <a:r>
              <a:rPr lang="en" sz="3000">
                <a:latin typeface="Roboto Condensed Light"/>
                <a:ea typeface="Roboto Condensed Light"/>
                <a:cs typeface="Roboto Condensed Light"/>
                <a:sym typeface="Roboto Condensed Light"/>
              </a:rPr>
              <a:t>EIGHBOUR </a:t>
            </a:r>
            <a:r>
              <a:rPr b="1" lang="en" sz="3000">
                <a:latin typeface="Roboto Condensed"/>
                <a:ea typeface="Roboto Condensed"/>
                <a:cs typeface="Roboto Condensed"/>
                <a:sym typeface="Roboto Condensed"/>
              </a:rPr>
              <a:t>E</a:t>
            </a:r>
            <a:r>
              <a:rPr lang="en" sz="3000">
                <a:latin typeface="Roboto Condensed Light"/>
                <a:ea typeface="Roboto Condensed Light"/>
                <a:cs typeface="Roboto Condensed Light"/>
                <a:sym typeface="Roboto Condensed Light"/>
              </a:rPr>
              <a:t>MBEDDING</a:t>
            </a:r>
            <a:endParaRPr sz="3000">
              <a:latin typeface="Roboto Condensed Light"/>
              <a:ea typeface="Roboto Condensed Light"/>
              <a:cs typeface="Roboto Condensed Light"/>
              <a:sym typeface="Roboto Condensed Light"/>
            </a:endParaRPr>
          </a:p>
        </p:txBody>
      </p:sp>
      <p:sp>
        <p:nvSpPr>
          <p:cNvPr id="244" name="Google Shape;244;p38"/>
          <p:cNvSpPr txBox="1"/>
          <p:nvPr/>
        </p:nvSpPr>
        <p:spPr>
          <a:xfrm>
            <a:off x="409950" y="1294200"/>
            <a:ext cx="5545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Condensed"/>
                <a:ea typeface="Roboto Condensed"/>
                <a:cs typeface="Roboto Condensed"/>
                <a:sym typeface="Roboto Condensed"/>
              </a:rPr>
              <a:t>t-Distributed Stochastic Neighbor Embedding (t-SNE) is an unsupervised, non-linear technique primarily used for data exploration and visualizing high-dimensional data. </a:t>
            </a:r>
            <a:endParaRPr sz="1700">
              <a:latin typeface="Roboto Condensed"/>
              <a:ea typeface="Roboto Condensed"/>
              <a:cs typeface="Roboto Condensed"/>
              <a:sym typeface="Roboto Condensed"/>
            </a:endParaRPr>
          </a:p>
          <a:p>
            <a:pPr indent="0" lvl="0" marL="0" rtl="0" algn="l">
              <a:spcBef>
                <a:spcPts val="0"/>
              </a:spcBef>
              <a:spcAft>
                <a:spcPts val="0"/>
              </a:spcAft>
              <a:buNone/>
            </a:pPr>
            <a:r>
              <a:t/>
            </a:r>
            <a:endParaRPr sz="1700">
              <a:latin typeface="Roboto Condensed"/>
              <a:ea typeface="Roboto Condensed"/>
              <a:cs typeface="Roboto Condensed"/>
              <a:sym typeface="Roboto Condensed"/>
            </a:endParaRPr>
          </a:p>
          <a:p>
            <a:pPr indent="0" lvl="0" marL="0" rtl="0" algn="l">
              <a:spcBef>
                <a:spcPts val="0"/>
              </a:spcBef>
              <a:spcAft>
                <a:spcPts val="0"/>
              </a:spcAft>
              <a:buNone/>
            </a:pPr>
            <a:r>
              <a:t/>
            </a:r>
            <a:endParaRPr sz="1700">
              <a:latin typeface="Roboto Condensed"/>
              <a:ea typeface="Roboto Condensed"/>
              <a:cs typeface="Roboto Condensed"/>
              <a:sym typeface="Roboto Condensed"/>
            </a:endParaRPr>
          </a:p>
          <a:p>
            <a:pPr indent="0" lvl="0" marL="0" rtl="0" algn="l">
              <a:spcBef>
                <a:spcPts val="0"/>
              </a:spcBef>
              <a:spcAft>
                <a:spcPts val="0"/>
              </a:spcAft>
              <a:buNone/>
            </a:pPr>
            <a:r>
              <a:rPr lang="en" sz="2300">
                <a:latin typeface="Roboto Condensed"/>
                <a:ea typeface="Roboto Condensed"/>
                <a:cs typeface="Roboto Condensed"/>
                <a:sym typeface="Roboto Condensed"/>
              </a:rPr>
              <a:t>In simpler terms, t-SNE gives you a feel or intuition of how the data is arranged in a high-dimensional space.</a:t>
            </a:r>
            <a:endParaRPr sz="2300">
              <a:latin typeface="Roboto Condensed"/>
              <a:ea typeface="Roboto Condensed"/>
              <a:cs typeface="Roboto Condensed"/>
              <a:sym typeface="Roboto Condensed"/>
            </a:endParaRPr>
          </a:p>
        </p:txBody>
      </p:sp>
      <p:pic>
        <p:nvPicPr>
          <p:cNvPr id="245" name="Google Shape;245;p38"/>
          <p:cNvPicPr preferRelativeResize="0"/>
          <p:nvPr/>
        </p:nvPicPr>
        <p:blipFill rotWithShape="1">
          <a:blip r:embed="rId3">
            <a:alphaModFix/>
          </a:blip>
          <a:srcRect b="8717" l="10220" r="50768" t="28519"/>
          <a:stretch/>
        </p:blipFill>
        <p:spPr>
          <a:xfrm>
            <a:off x="5604725" y="1730175"/>
            <a:ext cx="3393824" cy="307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nvSpPr>
        <p:spPr>
          <a:xfrm>
            <a:off x="2743200" y="-436150"/>
            <a:ext cx="5522100" cy="215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latin typeface="Roboto Condensed Light"/>
              <a:ea typeface="Roboto Condensed Light"/>
              <a:cs typeface="Roboto Condensed Light"/>
              <a:sym typeface="Roboto Condensed Light"/>
            </a:endParaRPr>
          </a:p>
          <a:p>
            <a:pPr indent="0" lvl="0" marL="0" rtl="0" algn="l">
              <a:lnSpc>
                <a:spcPct val="115000"/>
              </a:lnSpc>
              <a:spcBef>
                <a:spcPts val="1200"/>
              </a:spcBef>
              <a:spcAft>
                <a:spcPts val="0"/>
              </a:spcAft>
              <a:buNone/>
            </a:pPr>
            <a:r>
              <a:rPr lang="en" sz="1600">
                <a:latin typeface="Roboto Condensed Light"/>
                <a:ea typeface="Roboto Condensed Light"/>
                <a:cs typeface="Roboto Condensed Light"/>
                <a:sym typeface="Roboto Condensed Light"/>
              </a:rPr>
              <a:t>t-SNE can handle outliers whereas PCA is highly influenced by outliers present in the data.</a:t>
            </a:r>
            <a:endParaRPr sz="1600">
              <a:latin typeface="Roboto Condensed Light"/>
              <a:ea typeface="Roboto Condensed Light"/>
              <a:cs typeface="Roboto Condensed Light"/>
              <a:sym typeface="Roboto Condensed Light"/>
            </a:endParaRPr>
          </a:p>
          <a:p>
            <a:pPr indent="0" lvl="0" marL="0" rtl="0" algn="l">
              <a:lnSpc>
                <a:spcPct val="115000"/>
              </a:lnSpc>
              <a:spcBef>
                <a:spcPts val="1200"/>
              </a:spcBef>
              <a:spcAft>
                <a:spcPts val="1200"/>
              </a:spcAft>
              <a:buNone/>
            </a:pPr>
            <a:r>
              <a:rPr lang="en" sz="1600">
                <a:latin typeface="Roboto Condensed Light"/>
                <a:ea typeface="Roboto Condensed Light"/>
                <a:cs typeface="Roboto Condensed Light"/>
                <a:sym typeface="Roboto Condensed Light"/>
              </a:rPr>
              <a:t>t-SNE does a better job (it tries to preserve topology neighbourhood structure) as compared to PCA when it comes to visualising the different patterns of the clusters.</a:t>
            </a:r>
            <a:endParaRPr sz="1600">
              <a:latin typeface="Roboto Condensed Light"/>
              <a:ea typeface="Roboto Condensed Light"/>
              <a:cs typeface="Roboto Condensed Light"/>
              <a:sym typeface="Roboto Condensed Light"/>
            </a:endParaRPr>
          </a:p>
        </p:txBody>
      </p:sp>
      <p:sp>
        <p:nvSpPr>
          <p:cNvPr id="251" name="Google Shape;251;p39"/>
          <p:cNvSpPr txBox="1"/>
          <p:nvPr/>
        </p:nvSpPr>
        <p:spPr>
          <a:xfrm>
            <a:off x="177350" y="0"/>
            <a:ext cx="30000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400">
                <a:solidFill>
                  <a:schemeClr val="dk1"/>
                </a:solidFill>
                <a:latin typeface="Roboto Condensed"/>
                <a:ea typeface="Roboto Condensed"/>
                <a:cs typeface="Roboto Condensed"/>
                <a:sym typeface="Roboto Condensed"/>
              </a:rPr>
              <a:t>Why is t-SNE better than PCA?</a:t>
            </a:r>
            <a:endParaRPr sz="2400">
              <a:latin typeface="Roboto Condensed"/>
              <a:ea typeface="Roboto Condensed"/>
              <a:cs typeface="Roboto Condensed"/>
              <a:sym typeface="Roboto Condensed"/>
            </a:endParaRPr>
          </a:p>
        </p:txBody>
      </p:sp>
      <p:pic>
        <p:nvPicPr>
          <p:cNvPr id="252" name="Google Shape;252;p39"/>
          <p:cNvPicPr preferRelativeResize="0"/>
          <p:nvPr/>
        </p:nvPicPr>
        <p:blipFill rotWithShape="1">
          <a:blip r:embed="rId3">
            <a:alphaModFix/>
          </a:blip>
          <a:srcRect b="23712" l="16776" r="46189" t="34048"/>
          <a:stretch/>
        </p:blipFill>
        <p:spPr>
          <a:xfrm>
            <a:off x="638800" y="2353675"/>
            <a:ext cx="3425774" cy="2371575"/>
          </a:xfrm>
          <a:prstGeom prst="rect">
            <a:avLst/>
          </a:prstGeom>
          <a:noFill/>
          <a:ln>
            <a:noFill/>
          </a:ln>
        </p:spPr>
      </p:pic>
      <p:pic>
        <p:nvPicPr>
          <p:cNvPr id="253" name="Google Shape;253;p39"/>
          <p:cNvPicPr preferRelativeResize="0"/>
          <p:nvPr/>
        </p:nvPicPr>
        <p:blipFill rotWithShape="1">
          <a:blip r:embed="rId4">
            <a:alphaModFix/>
          </a:blip>
          <a:srcRect b="3989" l="30523" r="28094" t="23209"/>
          <a:stretch/>
        </p:blipFill>
        <p:spPr>
          <a:xfrm>
            <a:off x="5056925" y="1833639"/>
            <a:ext cx="3208373" cy="3175149"/>
          </a:xfrm>
          <a:prstGeom prst="rect">
            <a:avLst/>
          </a:prstGeom>
          <a:noFill/>
          <a:ln>
            <a:noFill/>
          </a:ln>
        </p:spPr>
      </p:pic>
      <p:sp>
        <p:nvSpPr>
          <p:cNvPr id="254" name="Google Shape;254;p39"/>
          <p:cNvSpPr txBox="1"/>
          <p:nvPr/>
        </p:nvSpPr>
        <p:spPr>
          <a:xfrm>
            <a:off x="533575" y="1951900"/>
            <a:ext cx="67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Visualization by PCA</a:t>
            </a:r>
            <a:endParaRPr>
              <a:latin typeface="Roboto Condensed Light"/>
              <a:ea typeface="Roboto Condensed Light"/>
              <a:cs typeface="Roboto Condensed Light"/>
              <a:sym typeface="Roboto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0"/>
          <p:cNvPicPr preferRelativeResize="0"/>
          <p:nvPr/>
        </p:nvPicPr>
        <p:blipFill rotWithShape="1">
          <a:blip r:embed="rId3">
            <a:alphaModFix/>
          </a:blip>
          <a:srcRect b="9010" l="34808" r="31942" t="25311"/>
          <a:stretch/>
        </p:blipFill>
        <p:spPr>
          <a:xfrm>
            <a:off x="1981275" y="90225"/>
            <a:ext cx="5296526" cy="4864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nvSpPr>
        <p:spPr>
          <a:xfrm>
            <a:off x="757050" y="852175"/>
            <a:ext cx="3322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Condensed Light"/>
                <a:ea typeface="Roboto Condensed Light"/>
                <a:cs typeface="Roboto Condensed Light"/>
                <a:sym typeface="Roboto Condensed Light"/>
              </a:rPr>
              <a:t>Calculating </a:t>
            </a:r>
            <a:r>
              <a:rPr b="1" lang="en" sz="1500">
                <a:latin typeface="Roboto Condensed"/>
                <a:ea typeface="Roboto Condensed"/>
                <a:cs typeface="Roboto Condensed"/>
                <a:sym typeface="Roboto Condensed"/>
              </a:rPr>
              <a:t>conditional probability distribution</a:t>
            </a:r>
            <a:r>
              <a:rPr lang="en" sz="1500">
                <a:latin typeface="Roboto Condensed Light"/>
                <a:ea typeface="Roboto Condensed Light"/>
                <a:cs typeface="Roboto Condensed Light"/>
                <a:sym typeface="Roboto Condensed Light"/>
              </a:rPr>
              <a:t> of pairs of points from high dimensional data</a:t>
            </a:r>
            <a:endParaRPr sz="1500">
              <a:latin typeface="Roboto Condensed Light"/>
              <a:ea typeface="Roboto Condensed Light"/>
              <a:cs typeface="Roboto Condensed Light"/>
              <a:sym typeface="Roboto Condensed Light"/>
            </a:endParaRPr>
          </a:p>
        </p:txBody>
      </p:sp>
      <p:sp>
        <p:nvSpPr>
          <p:cNvPr id="265" name="Google Shape;265;p41"/>
          <p:cNvSpPr txBox="1"/>
          <p:nvPr/>
        </p:nvSpPr>
        <p:spPr>
          <a:xfrm>
            <a:off x="4434350" y="1503300"/>
            <a:ext cx="4564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Condensed Light"/>
                <a:ea typeface="Roboto Condensed Light"/>
                <a:cs typeface="Roboto Condensed Light"/>
                <a:sym typeface="Roboto Condensed Light"/>
              </a:rPr>
              <a:t>Computing</a:t>
            </a:r>
            <a:r>
              <a:rPr b="1" lang="en" sz="1500">
                <a:latin typeface="Roboto Condensed"/>
                <a:ea typeface="Roboto Condensed"/>
                <a:cs typeface="Roboto Condensed"/>
                <a:sym typeface="Roboto Condensed"/>
              </a:rPr>
              <a:t> joint probability distribution</a:t>
            </a:r>
            <a:r>
              <a:rPr lang="en" sz="1500">
                <a:latin typeface="Roboto Condensed Light"/>
                <a:ea typeface="Roboto Condensed Light"/>
                <a:cs typeface="Roboto Condensed Light"/>
                <a:sym typeface="Roboto Condensed Light"/>
              </a:rPr>
              <a:t> by taking the average of conditional probability distribution for a pair of points</a:t>
            </a:r>
            <a:endParaRPr sz="1500">
              <a:latin typeface="Roboto Condensed Light"/>
              <a:ea typeface="Roboto Condensed Light"/>
              <a:cs typeface="Roboto Condensed Light"/>
              <a:sym typeface="Roboto Condensed Light"/>
            </a:endParaRPr>
          </a:p>
        </p:txBody>
      </p:sp>
      <p:sp>
        <p:nvSpPr>
          <p:cNvPr id="266" name="Google Shape;266;p41"/>
          <p:cNvSpPr txBox="1"/>
          <p:nvPr/>
        </p:nvSpPr>
        <p:spPr>
          <a:xfrm>
            <a:off x="573750" y="2104100"/>
            <a:ext cx="36891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latin typeface="Roboto Condensed Light"/>
                <a:ea typeface="Roboto Condensed Light"/>
                <a:cs typeface="Roboto Condensed Light"/>
                <a:sym typeface="Roboto Condensed Light"/>
              </a:rPr>
              <a:t>Creating a dataset of points in the target dimension and then calculating the </a:t>
            </a:r>
            <a:r>
              <a:rPr b="1" lang="en" sz="1500">
                <a:latin typeface="Roboto Condensed"/>
                <a:ea typeface="Roboto Condensed"/>
                <a:cs typeface="Roboto Condensed"/>
                <a:sym typeface="Roboto Condensed"/>
              </a:rPr>
              <a:t>low dimensional joint probability distribution</a:t>
            </a:r>
            <a:r>
              <a:rPr lang="en" sz="1500">
                <a:latin typeface="Roboto Condensed Light"/>
                <a:ea typeface="Roboto Condensed Light"/>
                <a:cs typeface="Roboto Condensed Light"/>
                <a:sym typeface="Roboto Condensed Light"/>
              </a:rPr>
              <a:t> for them.</a:t>
            </a:r>
            <a:endParaRPr sz="1500">
              <a:latin typeface="Roboto Condensed Light"/>
              <a:ea typeface="Roboto Condensed Light"/>
              <a:cs typeface="Roboto Condensed Light"/>
              <a:sym typeface="Roboto Condensed Light"/>
            </a:endParaRPr>
          </a:p>
        </p:txBody>
      </p:sp>
      <p:sp>
        <p:nvSpPr>
          <p:cNvPr id="267" name="Google Shape;267;p41"/>
          <p:cNvSpPr txBox="1"/>
          <p:nvPr/>
        </p:nvSpPr>
        <p:spPr>
          <a:xfrm>
            <a:off x="4434350" y="3187988"/>
            <a:ext cx="230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Condensed Light"/>
                <a:ea typeface="Roboto Condensed Light"/>
                <a:cs typeface="Roboto Condensed Light"/>
                <a:sym typeface="Roboto Condensed Light"/>
              </a:rPr>
              <a:t>Computing </a:t>
            </a:r>
            <a:r>
              <a:rPr b="1" lang="en" sz="1500">
                <a:latin typeface="Roboto Condensed"/>
                <a:ea typeface="Roboto Condensed"/>
                <a:cs typeface="Roboto Condensed"/>
                <a:sym typeface="Roboto Condensed"/>
              </a:rPr>
              <a:t>Cost Function</a:t>
            </a:r>
            <a:endParaRPr b="1" sz="1500">
              <a:latin typeface="Roboto Condensed"/>
              <a:ea typeface="Roboto Condensed"/>
              <a:cs typeface="Roboto Condensed"/>
              <a:sym typeface="Roboto Condensed"/>
            </a:endParaRPr>
          </a:p>
        </p:txBody>
      </p:sp>
      <p:sp>
        <p:nvSpPr>
          <p:cNvPr id="268" name="Google Shape;268;p41"/>
          <p:cNvSpPr txBox="1"/>
          <p:nvPr/>
        </p:nvSpPr>
        <p:spPr>
          <a:xfrm>
            <a:off x="2544225" y="3893600"/>
            <a:ext cx="3582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Condensed Light"/>
                <a:ea typeface="Roboto Condensed Light"/>
                <a:cs typeface="Roboto Condensed Light"/>
                <a:sym typeface="Roboto Condensed Light"/>
              </a:rPr>
              <a:t>Using Gradient Descent and momentum to </a:t>
            </a:r>
            <a:r>
              <a:rPr b="1" lang="en" sz="1500">
                <a:latin typeface="Roboto Condensed"/>
                <a:ea typeface="Roboto Condensed"/>
                <a:cs typeface="Roboto Condensed"/>
                <a:sym typeface="Roboto Condensed"/>
              </a:rPr>
              <a:t>move the points in the low dimensional graph</a:t>
            </a:r>
            <a:r>
              <a:rPr lang="en" sz="1500">
                <a:latin typeface="Roboto Condensed Light"/>
                <a:ea typeface="Roboto Condensed Light"/>
                <a:cs typeface="Roboto Condensed Light"/>
                <a:sym typeface="Roboto Condensed Light"/>
              </a:rPr>
              <a:t> after each iteration.</a:t>
            </a:r>
            <a:endParaRPr sz="1500">
              <a:latin typeface="Roboto Condensed Light"/>
              <a:ea typeface="Roboto Condensed Light"/>
              <a:cs typeface="Roboto Condensed Light"/>
              <a:sym typeface="Roboto Condensed Light"/>
            </a:endParaRPr>
          </a:p>
        </p:txBody>
      </p:sp>
      <p:cxnSp>
        <p:nvCxnSpPr>
          <p:cNvPr id="269" name="Google Shape;269;p41"/>
          <p:cNvCxnSpPr/>
          <p:nvPr/>
        </p:nvCxnSpPr>
        <p:spPr>
          <a:xfrm>
            <a:off x="3843150" y="1325125"/>
            <a:ext cx="579000" cy="35850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41"/>
          <p:cNvCxnSpPr/>
          <p:nvPr/>
        </p:nvCxnSpPr>
        <p:spPr>
          <a:xfrm flipH="1">
            <a:off x="3795975" y="1944300"/>
            <a:ext cx="588000" cy="3978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41"/>
          <p:cNvCxnSpPr>
            <a:endCxn id="267" idx="1"/>
          </p:cNvCxnSpPr>
          <p:nvPr/>
        </p:nvCxnSpPr>
        <p:spPr>
          <a:xfrm>
            <a:off x="3707150" y="3002438"/>
            <a:ext cx="727200" cy="39330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41"/>
          <p:cNvCxnSpPr/>
          <p:nvPr/>
        </p:nvCxnSpPr>
        <p:spPr>
          <a:xfrm flipH="1">
            <a:off x="4017675" y="3551600"/>
            <a:ext cx="366300" cy="342000"/>
          </a:xfrm>
          <a:prstGeom prst="straightConnector1">
            <a:avLst/>
          </a:prstGeom>
          <a:noFill/>
          <a:ln cap="flat" cmpd="sng" w="9525">
            <a:solidFill>
              <a:schemeClr val="dk2"/>
            </a:solidFill>
            <a:prstDash val="solid"/>
            <a:round/>
            <a:headEnd len="med" w="med" type="none"/>
            <a:tailEnd len="med" w="med" type="triangle"/>
          </a:ln>
        </p:spPr>
      </p:cxnSp>
      <p:sp>
        <p:nvSpPr>
          <p:cNvPr id="273" name="Google Shape;273;p41"/>
          <p:cNvSpPr txBox="1"/>
          <p:nvPr/>
        </p:nvSpPr>
        <p:spPr>
          <a:xfrm>
            <a:off x="1166700" y="251875"/>
            <a:ext cx="6810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latin typeface="Roboto Condensed"/>
                <a:ea typeface="Roboto Condensed"/>
                <a:cs typeface="Roboto Condensed"/>
                <a:sym typeface="Roboto Condensed"/>
              </a:rPr>
              <a:t>Algorithm of t-SNE</a:t>
            </a:r>
            <a:endParaRPr sz="2700">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nvSpPr>
        <p:spPr>
          <a:xfrm>
            <a:off x="910750" y="178200"/>
            <a:ext cx="663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Roboto Condensed"/>
                <a:ea typeface="Roboto Condensed"/>
                <a:cs typeface="Roboto Condensed"/>
                <a:sym typeface="Roboto Condensed"/>
              </a:rPr>
              <a:t>CALCULATION OF CONDITIONAL PROBABILITY AND TAKING THEIR AVERAGE</a:t>
            </a:r>
            <a:endParaRPr sz="2800">
              <a:latin typeface="Roboto Condensed"/>
              <a:ea typeface="Roboto Condensed"/>
              <a:cs typeface="Roboto Condensed"/>
              <a:sym typeface="Roboto Condensed"/>
            </a:endParaRPr>
          </a:p>
        </p:txBody>
      </p:sp>
      <p:pic>
        <p:nvPicPr>
          <p:cNvPr id="279" name="Google Shape;279;p42"/>
          <p:cNvPicPr preferRelativeResize="0"/>
          <p:nvPr/>
        </p:nvPicPr>
        <p:blipFill rotWithShape="1">
          <a:blip r:embed="rId3">
            <a:alphaModFix/>
          </a:blip>
          <a:srcRect b="36005" l="40698" r="41817" t="55487"/>
          <a:stretch/>
        </p:blipFill>
        <p:spPr>
          <a:xfrm>
            <a:off x="863453" y="1674212"/>
            <a:ext cx="3542726" cy="969575"/>
          </a:xfrm>
          <a:prstGeom prst="rect">
            <a:avLst/>
          </a:prstGeom>
          <a:noFill/>
          <a:ln>
            <a:noFill/>
          </a:ln>
        </p:spPr>
      </p:pic>
      <p:pic>
        <p:nvPicPr>
          <p:cNvPr id="280" name="Google Shape;280;p42"/>
          <p:cNvPicPr preferRelativeResize="0"/>
          <p:nvPr/>
        </p:nvPicPr>
        <p:blipFill>
          <a:blip r:embed="rId4">
            <a:alphaModFix/>
          </a:blip>
          <a:stretch>
            <a:fillRect/>
          </a:stretch>
        </p:blipFill>
        <p:spPr>
          <a:xfrm>
            <a:off x="910748" y="2903900"/>
            <a:ext cx="1928650" cy="622150"/>
          </a:xfrm>
          <a:prstGeom prst="rect">
            <a:avLst/>
          </a:prstGeom>
          <a:noFill/>
          <a:ln>
            <a:noFill/>
          </a:ln>
        </p:spPr>
      </p:pic>
      <p:sp>
        <p:nvSpPr>
          <p:cNvPr id="281" name="Google Shape;281;p42"/>
          <p:cNvSpPr txBox="1"/>
          <p:nvPr/>
        </p:nvSpPr>
        <p:spPr>
          <a:xfrm>
            <a:off x="4493475" y="1674200"/>
            <a:ext cx="37602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The similarity of datapoint x</a:t>
            </a:r>
            <a:r>
              <a:rPr baseline="-25000" lang="en">
                <a:latin typeface="Roboto Condensed Light"/>
                <a:ea typeface="Roboto Condensed Light"/>
                <a:cs typeface="Roboto Condensed Light"/>
                <a:sym typeface="Roboto Condensed Light"/>
              </a:rPr>
              <a:t>j</a:t>
            </a:r>
            <a:r>
              <a:rPr lang="en">
                <a:latin typeface="Roboto Condensed Light"/>
                <a:ea typeface="Roboto Condensed Light"/>
                <a:cs typeface="Roboto Condensed Light"/>
                <a:sym typeface="Roboto Condensed Light"/>
              </a:rPr>
              <a:t> to datapoint x</a:t>
            </a:r>
            <a:r>
              <a:rPr baseline="-25000" lang="en">
                <a:latin typeface="Roboto Condensed Light"/>
                <a:ea typeface="Roboto Condensed Light"/>
                <a:cs typeface="Roboto Condensed Light"/>
                <a:sym typeface="Roboto Condensed Light"/>
              </a:rPr>
              <a:t>i</a:t>
            </a:r>
            <a:r>
              <a:rPr lang="en">
                <a:latin typeface="Roboto Condensed Light"/>
                <a:ea typeface="Roboto Condensed Light"/>
                <a:cs typeface="Roboto Condensed Light"/>
                <a:sym typeface="Roboto Condensed Light"/>
              </a:rPr>
              <a:t> is the conditional probability, p</a:t>
            </a:r>
            <a:r>
              <a:rPr baseline="-25000" lang="en" sz="2000">
                <a:latin typeface="Roboto Condensed Light"/>
                <a:ea typeface="Roboto Condensed Light"/>
                <a:cs typeface="Roboto Condensed Light"/>
                <a:sym typeface="Roboto Condensed Light"/>
              </a:rPr>
              <a:t>j|i</a:t>
            </a:r>
            <a:r>
              <a:rPr lang="en">
                <a:latin typeface="Roboto Condensed Light"/>
                <a:ea typeface="Roboto Condensed Light"/>
                <a:cs typeface="Roboto Condensed Light"/>
                <a:sym typeface="Roboto Condensed Light"/>
              </a:rPr>
              <a:t> , that x</a:t>
            </a:r>
            <a:r>
              <a:rPr baseline="-25000" lang="en" sz="2000">
                <a:latin typeface="Roboto Condensed Light"/>
                <a:ea typeface="Roboto Condensed Light"/>
                <a:cs typeface="Roboto Condensed Light"/>
                <a:sym typeface="Roboto Condensed Light"/>
              </a:rPr>
              <a:t>i</a:t>
            </a:r>
            <a:r>
              <a:rPr lang="en">
                <a:latin typeface="Roboto Condensed Light"/>
                <a:ea typeface="Roboto Condensed Light"/>
                <a:cs typeface="Roboto Condensed Light"/>
                <a:sym typeface="Roboto Condensed Light"/>
              </a:rPr>
              <a:t> would pick x</a:t>
            </a:r>
            <a:r>
              <a:rPr baseline="-25000" lang="en" sz="2000">
                <a:latin typeface="Roboto Condensed Light"/>
                <a:ea typeface="Roboto Condensed Light"/>
                <a:cs typeface="Roboto Condensed Light"/>
                <a:sym typeface="Roboto Condensed Light"/>
              </a:rPr>
              <a:t>j</a:t>
            </a:r>
            <a:r>
              <a:rPr lang="en">
                <a:latin typeface="Roboto Condensed Light"/>
                <a:ea typeface="Roboto Condensed Light"/>
                <a:cs typeface="Roboto Condensed Light"/>
                <a:sym typeface="Roboto Condensed Light"/>
              </a:rPr>
              <a:t> as its neighbor if neighbors were picked in proportion to their probability density under a Gaussian centered at x</a:t>
            </a:r>
            <a:r>
              <a:rPr baseline="-25000" lang="en">
                <a:latin typeface="Roboto Condensed Light"/>
                <a:ea typeface="Roboto Condensed Light"/>
                <a:cs typeface="Roboto Condensed Light"/>
                <a:sym typeface="Roboto Condensed Light"/>
              </a:rPr>
              <a:t>i</a:t>
            </a:r>
            <a:r>
              <a:rPr lang="en">
                <a:latin typeface="Roboto Condensed Light"/>
                <a:ea typeface="Roboto Condensed Light"/>
                <a:cs typeface="Roboto Condensed Light"/>
                <a:sym typeface="Roboto Condensed Light"/>
              </a:rPr>
              <a:t> . </a:t>
            </a:r>
            <a:endParaRPr>
              <a:latin typeface="Roboto Condensed Light"/>
              <a:ea typeface="Roboto Condensed Light"/>
              <a:cs typeface="Roboto Condensed Light"/>
              <a:sym typeface="Roboto Condensed Light"/>
            </a:endParaRPr>
          </a:p>
        </p:txBody>
      </p:sp>
      <p:sp>
        <p:nvSpPr>
          <p:cNvPr id="282" name="Google Shape;282;p42"/>
          <p:cNvSpPr txBox="1"/>
          <p:nvPr/>
        </p:nvSpPr>
        <p:spPr>
          <a:xfrm>
            <a:off x="2979975" y="3059325"/>
            <a:ext cx="31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83" name="Google Shape;283;p42"/>
          <p:cNvSpPr txBox="1"/>
          <p:nvPr/>
        </p:nvSpPr>
        <p:spPr>
          <a:xfrm>
            <a:off x="2979975" y="3014875"/>
            <a:ext cx="30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n=number of higher dimensions</a:t>
            </a:r>
            <a:endParaRPr>
              <a:latin typeface="Roboto Condensed Light"/>
              <a:ea typeface="Roboto Condensed Light"/>
              <a:cs typeface="Roboto Condensed Light"/>
              <a:sym typeface="Roboto Condensed Light"/>
            </a:endParaRPr>
          </a:p>
        </p:txBody>
      </p:sp>
      <p:sp>
        <p:nvSpPr>
          <p:cNvPr id="284" name="Google Shape;284;p42"/>
          <p:cNvSpPr txBox="1"/>
          <p:nvPr/>
        </p:nvSpPr>
        <p:spPr>
          <a:xfrm>
            <a:off x="2981625" y="3262675"/>
            <a:ext cx="30000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If we sum p</a:t>
            </a:r>
            <a:r>
              <a:rPr baseline="-25000" lang="en" sz="2100">
                <a:solidFill>
                  <a:schemeClr val="dk1"/>
                </a:solidFill>
                <a:latin typeface="Roboto Condensed Light"/>
                <a:ea typeface="Roboto Condensed Light"/>
                <a:cs typeface="Roboto Condensed Light"/>
                <a:sym typeface="Roboto Condensed Light"/>
              </a:rPr>
              <a:t>ij </a:t>
            </a:r>
            <a:r>
              <a:rPr lang="en">
                <a:solidFill>
                  <a:schemeClr val="dk1"/>
                </a:solidFill>
                <a:latin typeface="Roboto Condensed Light"/>
                <a:ea typeface="Roboto Condensed Light"/>
                <a:cs typeface="Roboto Condensed Light"/>
                <a:sym typeface="Roboto Condensed Light"/>
              </a:rPr>
              <a:t>for all points x</a:t>
            </a:r>
            <a:r>
              <a:rPr baseline="-25000" lang="en">
                <a:solidFill>
                  <a:schemeClr val="dk1"/>
                </a:solidFill>
                <a:latin typeface="Roboto Condensed Light"/>
                <a:ea typeface="Roboto Condensed Light"/>
                <a:cs typeface="Roboto Condensed Light"/>
                <a:sym typeface="Roboto Condensed Light"/>
              </a:rPr>
              <a:t>j</a:t>
            </a:r>
            <a:r>
              <a:rPr lang="en">
                <a:solidFill>
                  <a:schemeClr val="dk1"/>
                </a:solidFill>
                <a:latin typeface="Roboto Condensed Light"/>
                <a:ea typeface="Roboto Condensed Light"/>
                <a:cs typeface="Roboto Condensed Light"/>
                <a:sym typeface="Roboto Condensed Light"/>
              </a:rPr>
              <a:t> other x </a:t>
            </a:r>
            <a:r>
              <a:rPr baseline="-25000" lang="en">
                <a:solidFill>
                  <a:schemeClr val="dk1"/>
                </a:solidFill>
                <a:latin typeface="Roboto Condensed Light"/>
                <a:ea typeface="Roboto Condensed Light"/>
                <a:cs typeface="Roboto Condensed Light"/>
                <a:sym typeface="Roboto Condensed Light"/>
              </a:rPr>
              <a:t>i</a:t>
            </a:r>
            <a:r>
              <a:rPr lang="en">
                <a:solidFill>
                  <a:schemeClr val="dk1"/>
                </a:solidFill>
                <a:latin typeface="Roboto Condensed Light"/>
                <a:ea typeface="Roboto Condensed Light"/>
                <a:cs typeface="Roboto Condensed Light"/>
                <a:sym typeface="Roboto Condensed Light"/>
              </a:rPr>
              <a:t>, then for that point x</a:t>
            </a:r>
            <a:r>
              <a:rPr baseline="-25000" lang="en">
                <a:solidFill>
                  <a:schemeClr val="dk1"/>
                </a:solidFill>
                <a:latin typeface="Roboto Condensed Light"/>
                <a:ea typeface="Roboto Condensed Light"/>
                <a:cs typeface="Roboto Condensed Light"/>
                <a:sym typeface="Roboto Condensed Light"/>
              </a:rPr>
              <a:t>i</a:t>
            </a:r>
            <a:r>
              <a:rPr lang="en">
                <a:solidFill>
                  <a:schemeClr val="dk1"/>
                </a:solidFill>
                <a:latin typeface="Roboto Condensed Light"/>
                <a:ea typeface="Roboto Condensed Light"/>
                <a:cs typeface="Roboto Condensed Light"/>
                <a:sym typeface="Roboto Condensed Light"/>
              </a:rPr>
              <a:t>, the sum would be equal to 1. By this, we get σ</a:t>
            </a:r>
            <a:r>
              <a:rPr baseline="-25000" lang="en">
                <a:solidFill>
                  <a:schemeClr val="dk1"/>
                </a:solidFill>
                <a:latin typeface="Roboto Condensed Light"/>
                <a:ea typeface="Roboto Condensed Light"/>
                <a:cs typeface="Roboto Condensed Light"/>
                <a:sym typeface="Roboto Condensed Light"/>
              </a:rPr>
              <a:t>i</a:t>
            </a:r>
            <a:r>
              <a:rPr lang="en">
                <a:solidFill>
                  <a:schemeClr val="dk1"/>
                </a:solidFill>
                <a:latin typeface="Roboto Condensed Light"/>
                <a:ea typeface="Roboto Condensed Light"/>
                <a:cs typeface="Roboto Condensed Light"/>
                <a:sym typeface="Roboto Condensed Light"/>
              </a:rPr>
              <a:t>.</a:t>
            </a:r>
            <a:endParaRPr/>
          </a:p>
        </p:txBody>
      </p:sp>
      <p:sp>
        <p:nvSpPr>
          <p:cNvPr id="285" name="Google Shape;285;p42"/>
          <p:cNvSpPr txBox="1"/>
          <p:nvPr/>
        </p:nvSpPr>
        <p:spPr>
          <a:xfrm>
            <a:off x="3296400" y="4743300"/>
            <a:ext cx="58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https://www.jmlr.org/papers/volume9/vandermaaten08a/vandermaaten08a.pdf</a:t>
            </a:r>
            <a:endParaRPr>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nvSpPr>
        <p:spPr>
          <a:xfrm>
            <a:off x="2979975" y="3059325"/>
            <a:ext cx="31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91" name="Google Shape;291;p43"/>
          <p:cNvSpPr txBox="1"/>
          <p:nvPr/>
        </p:nvSpPr>
        <p:spPr>
          <a:xfrm>
            <a:off x="760700" y="95425"/>
            <a:ext cx="6349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Roboto Condensed"/>
                <a:ea typeface="Roboto Condensed"/>
                <a:cs typeface="Roboto Condensed"/>
                <a:sym typeface="Roboto Condensed"/>
              </a:rPr>
              <a:t>COMPUTING LOW DIMENSIONAL JOINT PROBABILITY DISTRIBUTION</a:t>
            </a:r>
            <a:endParaRPr sz="2800">
              <a:latin typeface="Roboto Condensed"/>
              <a:ea typeface="Roboto Condensed"/>
              <a:cs typeface="Roboto Condensed"/>
              <a:sym typeface="Roboto Condensed"/>
            </a:endParaRPr>
          </a:p>
        </p:txBody>
      </p:sp>
      <p:pic>
        <p:nvPicPr>
          <p:cNvPr id="292" name="Google Shape;292;p43"/>
          <p:cNvPicPr preferRelativeResize="0"/>
          <p:nvPr/>
        </p:nvPicPr>
        <p:blipFill>
          <a:blip r:embed="rId3">
            <a:alphaModFix/>
          </a:blip>
          <a:stretch>
            <a:fillRect/>
          </a:stretch>
        </p:blipFill>
        <p:spPr>
          <a:xfrm>
            <a:off x="850000" y="1294500"/>
            <a:ext cx="2800350" cy="800100"/>
          </a:xfrm>
          <a:prstGeom prst="rect">
            <a:avLst/>
          </a:prstGeom>
          <a:noFill/>
          <a:ln>
            <a:noFill/>
          </a:ln>
        </p:spPr>
      </p:pic>
      <p:sp>
        <p:nvSpPr>
          <p:cNvPr id="293" name="Google Shape;293;p43"/>
          <p:cNvSpPr txBox="1"/>
          <p:nvPr/>
        </p:nvSpPr>
        <p:spPr>
          <a:xfrm>
            <a:off x="4209675" y="1294500"/>
            <a:ext cx="37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94" name="Google Shape;294;p43"/>
          <p:cNvSpPr txBox="1"/>
          <p:nvPr/>
        </p:nvSpPr>
        <p:spPr>
          <a:xfrm>
            <a:off x="3814500" y="1187875"/>
            <a:ext cx="465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The low dimensional graph is initialised randomly and the low dimensional </a:t>
            </a:r>
            <a:r>
              <a:rPr lang="en">
                <a:latin typeface="Roboto Condensed Light"/>
                <a:ea typeface="Roboto Condensed Light"/>
                <a:cs typeface="Roboto Condensed Light"/>
                <a:sym typeface="Roboto Condensed Light"/>
              </a:rPr>
              <a:t>joint</a:t>
            </a:r>
            <a:r>
              <a:rPr lang="en">
                <a:latin typeface="Roboto Condensed Light"/>
                <a:ea typeface="Roboto Condensed Light"/>
                <a:cs typeface="Roboto Condensed Light"/>
                <a:sym typeface="Roboto Condensed Light"/>
              </a:rPr>
              <a:t> probability distribution is </a:t>
            </a:r>
            <a:r>
              <a:rPr lang="en">
                <a:latin typeface="Roboto Condensed Light"/>
                <a:ea typeface="Roboto Condensed Light"/>
                <a:cs typeface="Roboto Condensed Light"/>
                <a:sym typeface="Roboto Condensed Light"/>
              </a:rPr>
              <a:t>calculated</a:t>
            </a:r>
            <a:r>
              <a:rPr lang="en">
                <a:latin typeface="Roboto Condensed Light"/>
                <a:ea typeface="Roboto Condensed Light"/>
                <a:cs typeface="Roboto Condensed Light"/>
                <a:sym typeface="Roboto Condensed Light"/>
              </a:rPr>
              <a:t> using the given formula.</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The expression on the RHS is a Student t-distribution expression.</a:t>
            </a:r>
            <a:endParaRPr>
              <a:latin typeface="Roboto Condensed Light"/>
              <a:ea typeface="Roboto Condensed Light"/>
              <a:cs typeface="Roboto Condensed Light"/>
              <a:sym typeface="Roboto Condensed Light"/>
            </a:endParaRPr>
          </a:p>
        </p:txBody>
      </p:sp>
      <p:pic>
        <p:nvPicPr>
          <p:cNvPr id="295" name="Google Shape;295;p43"/>
          <p:cNvPicPr preferRelativeResize="0"/>
          <p:nvPr/>
        </p:nvPicPr>
        <p:blipFill>
          <a:blip r:embed="rId4">
            <a:alphaModFix/>
          </a:blip>
          <a:stretch>
            <a:fillRect/>
          </a:stretch>
        </p:blipFill>
        <p:spPr>
          <a:xfrm>
            <a:off x="760700" y="2912675"/>
            <a:ext cx="3981450" cy="1152525"/>
          </a:xfrm>
          <a:prstGeom prst="rect">
            <a:avLst/>
          </a:prstGeom>
          <a:noFill/>
          <a:ln>
            <a:noFill/>
          </a:ln>
        </p:spPr>
      </p:pic>
      <p:sp>
        <p:nvSpPr>
          <p:cNvPr id="296" name="Google Shape;296;p43"/>
          <p:cNvSpPr txBox="1"/>
          <p:nvPr/>
        </p:nvSpPr>
        <p:spPr>
          <a:xfrm>
            <a:off x="667700" y="2235575"/>
            <a:ext cx="560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Roboto Condensed"/>
                <a:ea typeface="Roboto Condensed"/>
                <a:cs typeface="Roboto Condensed"/>
                <a:sym typeface="Roboto Condensed"/>
              </a:rPr>
              <a:t>COMPUTING COST FUNCTION</a:t>
            </a:r>
            <a:endParaRPr sz="2800">
              <a:latin typeface="Roboto Condensed"/>
              <a:ea typeface="Roboto Condensed"/>
              <a:cs typeface="Roboto Condensed"/>
              <a:sym typeface="Roboto Condensed"/>
            </a:endParaRPr>
          </a:p>
        </p:txBody>
      </p:sp>
      <p:sp>
        <p:nvSpPr>
          <p:cNvPr id="297" name="Google Shape;297;p43"/>
          <p:cNvSpPr txBox="1"/>
          <p:nvPr/>
        </p:nvSpPr>
        <p:spPr>
          <a:xfrm>
            <a:off x="4877125" y="2912675"/>
            <a:ext cx="3890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Cost Function basically calculates the sum of difference of high dimensional and low dimensional joint probability distribution scores of all pairs of points.</a:t>
            </a:r>
            <a:endParaRPr sz="1800">
              <a:latin typeface="Roboto Condensed Light"/>
              <a:ea typeface="Roboto Condensed Light"/>
              <a:cs typeface="Roboto Condensed Light"/>
              <a:sym typeface="Roboto Condensed Light"/>
            </a:endParaRPr>
          </a:p>
        </p:txBody>
      </p:sp>
      <p:sp>
        <p:nvSpPr>
          <p:cNvPr id="298" name="Google Shape;298;p43"/>
          <p:cNvSpPr txBox="1"/>
          <p:nvPr/>
        </p:nvSpPr>
        <p:spPr>
          <a:xfrm>
            <a:off x="3296400" y="4743300"/>
            <a:ext cx="58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https://www.jmlr.org/papers/volume9/vandermaaten08a/vandermaaten08a.pdf</a:t>
            </a:r>
            <a:endParaRPr>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nvSpPr>
        <p:spPr>
          <a:xfrm>
            <a:off x="591500" y="0"/>
            <a:ext cx="774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Roboto Condensed"/>
                <a:ea typeface="Roboto Condensed"/>
                <a:cs typeface="Roboto Condensed"/>
                <a:sym typeface="Roboto Condensed"/>
              </a:rPr>
              <a:t>USING GD AND MOMENTUM TO UPDATE LOCATION OF POINTS IN THE LOW DIMENSIONAL GRAPH</a:t>
            </a:r>
            <a:endParaRPr sz="2800">
              <a:latin typeface="Roboto Condensed"/>
              <a:ea typeface="Roboto Condensed"/>
              <a:cs typeface="Roboto Condensed"/>
              <a:sym typeface="Roboto Condensed"/>
            </a:endParaRPr>
          </a:p>
        </p:txBody>
      </p:sp>
      <p:pic>
        <p:nvPicPr>
          <p:cNvPr id="304" name="Google Shape;304;p44"/>
          <p:cNvPicPr preferRelativeResize="0"/>
          <p:nvPr/>
        </p:nvPicPr>
        <p:blipFill>
          <a:blip r:embed="rId3">
            <a:alphaModFix/>
          </a:blip>
          <a:stretch>
            <a:fillRect/>
          </a:stretch>
        </p:blipFill>
        <p:spPr>
          <a:xfrm>
            <a:off x="706100" y="3269550"/>
            <a:ext cx="4295775" cy="609600"/>
          </a:xfrm>
          <a:prstGeom prst="rect">
            <a:avLst/>
          </a:prstGeom>
          <a:noFill/>
          <a:ln>
            <a:noFill/>
          </a:ln>
        </p:spPr>
      </p:pic>
      <p:pic>
        <p:nvPicPr>
          <p:cNvPr id="305" name="Google Shape;305;p44"/>
          <p:cNvPicPr preferRelativeResize="0"/>
          <p:nvPr/>
        </p:nvPicPr>
        <p:blipFill>
          <a:blip r:embed="rId4">
            <a:alphaModFix/>
          </a:blip>
          <a:stretch>
            <a:fillRect/>
          </a:stretch>
        </p:blipFill>
        <p:spPr>
          <a:xfrm>
            <a:off x="706100" y="2526600"/>
            <a:ext cx="4295775" cy="742950"/>
          </a:xfrm>
          <a:prstGeom prst="rect">
            <a:avLst/>
          </a:prstGeom>
          <a:noFill/>
          <a:ln>
            <a:noFill/>
          </a:ln>
        </p:spPr>
      </p:pic>
      <p:sp>
        <p:nvSpPr>
          <p:cNvPr id="306" name="Google Shape;306;p44"/>
          <p:cNvSpPr txBox="1"/>
          <p:nvPr/>
        </p:nvSpPr>
        <p:spPr>
          <a:xfrm>
            <a:off x="591500" y="956700"/>
            <a:ext cx="5537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Calculation of low dimensional joint probability distribution, gradient descent and the low dimensional data representation set is done in each iteration as after each iteration, position of all points change as they move </a:t>
            </a:r>
            <a:r>
              <a:rPr lang="en" sz="1800">
                <a:latin typeface="Roboto Condensed Light"/>
                <a:ea typeface="Roboto Condensed Light"/>
                <a:cs typeface="Roboto Condensed Light"/>
                <a:sym typeface="Roboto Condensed Light"/>
              </a:rPr>
              <a:t>towards</a:t>
            </a:r>
            <a:r>
              <a:rPr lang="en" sz="1800">
                <a:latin typeface="Roboto Condensed Light"/>
                <a:ea typeface="Roboto Condensed Light"/>
                <a:cs typeface="Roboto Condensed Light"/>
                <a:sym typeface="Roboto Condensed Light"/>
              </a:rPr>
              <a:t> their cluster and away from others.</a:t>
            </a:r>
            <a:endParaRPr sz="1800">
              <a:latin typeface="Roboto Condensed Light"/>
              <a:ea typeface="Roboto Condensed Light"/>
              <a:cs typeface="Roboto Condensed Light"/>
              <a:sym typeface="Roboto Condensed Light"/>
            </a:endParaRPr>
          </a:p>
        </p:txBody>
      </p:sp>
      <p:cxnSp>
        <p:nvCxnSpPr>
          <p:cNvPr id="307" name="Google Shape;307;p44"/>
          <p:cNvCxnSpPr>
            <a:stCxn id="305" idx="3"/>
          </p:cNvCxnSpPr>
          <p:nvPr/>
        </p:nvCxnSpPr>
        <p:spPr>
          <a:xfrm flipH="1" rot="10800000">
            <a:off x="5001875" y="2897775"/>
            <a:ext cx="792300" cy="300"/>
          </a:xfrm>
          <a:prstGeom prst="straightConnector1">
            <a:avLst/>
          </a:prstGeom>
          <a:noFill/>
          <a:ln cap="flat" cmpd="sng" w="9525">
            <a:solidFill>
              <a:schemeClr val="dk2"/>
            </a:solidFill>
            <a:prstDash val="solid"/>
            <a:round/>
            <a:headEnd len="med" w="med" type="none"/>
            <a:tailEnd len="med" w="med" type="triangle"/>
          </a:ln>
        </p:spPr>
      </p:cxnSp>
      <p:cxnSp>
        <p:nvCxnSpPr>
          <p:cNvPr id="308" name="Google Shape;308;p44"/>
          <p:cNvCxnSpPr>
            <a:stCxn id="304" idx="3"/>
          </p:cNvCxnSpPr>
          <p:nvPr/>
        </p:nvCxnSpPr>
        <p:spPr>
          <a:xfrm flipH="1" rot="10800000">
            <a:off x="5001875" y="3571650"/>
            <a:ext cx="756900" cy="2700"/>
          </a:xfrm>
          <a:prstGeom prst="straightConnector1">
            <a:avLst/>
          </a:prstGeom>
          <a:noFill/>
          <a:ln cap="flat" cmpd="sng" w="9525">
            <a:solidFill>
              <a:schemeClr val="dk2"/>
            </a:solidFill>
            <a:prstDash val="solid"/>
            <a:round/>
            <a:headEnd len="med" w="med" type="none"/>
            <a:tailEnd len="med" w="med" type="triangle"/>
          </a:ln>
        </p:spPr>
      </p:cxnSp>
      <p:sp>
        <p:nvSpPr>
          <p:cNvPr id="309" name="Google Shape;309;p44"/>
          <p:cNvSpPr txBox="1"/>
          <p:nvPr/>
        </p:nvSpPr>
        <p:spPr>
          <a:xfrm>
            <a:off x="5758775" y="2697825"/>
            <a:ext cx="21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Gradient Descent</a:t>
            </a:r>
            <a:endParaRPr>
              <a:latin typeface="Roboto Condensed Light"/>
              <a:ea typeface="Roboto Condensed Light"/>
              <a:cs typeface="Roboto Condensed Light"/>
              <a:sym typeface="Roboto Condensed Light"/>
            </a:endParaRPr>
          </a:p>
        </p:txBody>
      </p:sp>
      <p:sp>
        <p:nvSpPr>
          <p:cNvPr id="310" name="Google Shape;310;p44"/>
          <p:cNvSpPr txBox="1"/>
          <p:nvPr/>
        </p:nvSpPr>
        <p:spPr>
          <a:xfrm>
            <a:off x="5717975" y="3269250"/>
            <a:ext cx="336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Set </a:t>
            </a:r>
            <a:r>
              <a:rPr lang="en">
                <a:latin typeface="Roboto Condensed Light"/>
                <a:ea typeface="Roboto Condensed Light"/>
                <a:cs typeface="Roboto Condensed Light"/>
                <a:sym typeface="Roboto Condensed Light"/>
              </a:rPr>
              <a:t>containing</a:t>
            </a:r>
            <a:r>
              <a:rPr lang="en">
                <a:latin typeface="Roboto Condensed Light"/>
                <a:ea typeface="Roboto Condensed Light"/>
                <a:cs typeface="Roboto Condensed Light"/>
                <a:sym typeface="Roboto Condensed Light"/>
              </a:rPr>
              <a:t> low dimensional representation of data</a:t>
            </a:r>
            <a:endParaRPr>
              <a:latin typeface="Roboto Condensed Light"/>
              <a:ea typeface="Roboto Condensed Light"/>
              <a:cs typeface="Roboto Condensed Light"/>
              <a:sym typeface="Roboto Condensed Light"/>
            </a:endParaRPr>
          </a:p>
        </p:txBody>
      </p:sp>
      <p:sp>
        <p:nvSpPr>
          <p:cNvPr id="311" name="Google Shape;311;p44"/>
          <p:cNvSpPr txBox="1"/>
          <p:nvPr/>
        </p:nvSpPr>
        <p:spPr>
          <a:xfrm>
            <a:off x="3296400" y="4743300"/>
            <a:ext cx="58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https://www.jmlr.org/papers/volume9/vandermaaten08a/vandermaaten08a.pdf</a:t>
            </a:r>
            <a:endParaRPr>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txBox="1"/>
          <p:nvPr>
            <p:ph type="ctrTitle"/>
          </p:nvPr>
        </p:nvSpPr>
        <p:spPr>
          <a:xfrm flipH="1">
            <a:off x="2260200" y="2193800"/>
            <a:ext cx="54258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UNDERSTANDING UMAP</a:t>
            </a:r>
            <a:endParaRPr/>
          </a:p>
        </p:txBody>
      </p:sp>
      <p:sp>
        <p:nvSpPr>
          <p:cNvPr id="318" name="Google Shape;318;p45"/>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19" name="Google Shape;319;p45"/>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hlink"/>
                </a:solidFill>
              </a:rPr>
              <a:t>A dig into UMAP theory</a:t>
            </a:r>
            <a:endParaRPr/>
          </a:p>
        </p:txBody>
      </p:sp>
      <p:cxnSp>
        <p:nvCxnSpPr>
          <p:cNvPr id="320" name="Google Shape;320;p45"/>
          <p:cNvCxnSpPr/>
          <p:nvPr/>
        </p:nvCxnSpPr>
        <p:spPr>
          <a:xfrm>
            <a:off x="2162075"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321" name="Google Shape;321;p45"/>
          <p:cNvGrpSpPr/>
          <p:nvPr/>
        </p:nvGrpSpPr>
        <p:grpSpPr>
          <a:xfrm>
            <a:off x="8089940" y="561326"/>
            <a:ext cx="423413" cy="421569"/>
            <a:chOff x="7703675" y="2541175"/>
            <a:chExt cx="499425" cy="497250"/>
          </a:xfrm>
        </p:grpSpPr>
        <p:sp>
          <p:nvSpPr>
            <p:cNvPr id="322" name="Google Shape;322;p45"/>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5"/>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5"/>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5"/>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8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idx="2" type="ctrTitle"/>
          </p:nvPr>
        </p:nvSpPr>
        <p:spPr>
          <a:xfrm>
            <a:off x="2911800" y="106425"/>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b="0" lang="en"/>
              <a:t>NIFORM </a:t>
            </a:r>
            <a:r>
              <a:rPr lang="en"/>
              <a:t>M</a:t>
            </a:r>
            <a:r>
              <a:rPr b="0" lang="en"/>
              <a:t>ANIFOLD </a:t>
            </a:r>
            <a:r>
              <a:rPr lang="en"/>
              <a:t>A</a:t>
            </a:r>
            <a:r>
              <a:rPr b="0" lang="en"/>
              <a:t>PPROXIMATION AND </a:t>
            </a:r>
            <a:r>
              <a:rPr lang="en"/>
              <a:t>P</a:t>
            </a:r>
            <a:r>
              <a:rPr b="0" lang="en"/>
              <a:t>ROJECTION</a:t>
            </a:r>
            <a:endParaRPr b="0"/>
          </a:p>
        </p:txBody>
      </p:sp>
      <p:sp>
        <p:nvSpPr>
          <p:cNvPr id="332" name="Google Shape;332;p46"/>
          <p:cNvSpPr txBox="1"/>
          <p:nvPr>
            <p:ph idx="1" type="subTitle"/>
          </p:nvPr>
        </p:nvSpPr>
        <p:spPr>
          <a:xfrm>
            <a:off x="2862425" y="903375"/>
            <a:ext cx="6218700" cy="24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UMAP is a new dimensionality reduction technique that offers a number of advantages over t-SNE, most notably </a:t>
            </a:r>
            <a:r>
              <a:rPr b="1" lang="en" sz="1800">
                <a:latin typeface="Roboto Condensed"/>
                <a:ea typeface="Roboto Condensed"/>
                <a:cs typeface="Roboto Condensed"/>
                <a:sym typeface="Roboto Condensed"/>
              </a:rPr>
              <a:t>increased speed</a:t>
            </a:r>
            <a:r>
              <a:rPr lang="en" sz="1800"/>
              <a:t> and </a:t>
            </a:r>
            <a:r>
              <a:rPr b="1" lang="en" sz="1800">
                <a:latin typeface="Roboto Condensed"/>
                <a:ea typeface="Roboto Condensed"/>
                <a:cs typeface="Roboto Condensed"/>
                <a:sym typeface="Roboto Condensed"/>
              </a:rPr>
              <a:t>better preservation of the data's global structure</a:t>
            </a:r>
            <a:r>
              <a:rPr lang="en" sz="1800"/>
              <a:t>. </a:t>
            </a:r>
            <a:endParaRPr sz="1800"/>
          </a:p>
          <a:p>
            <a:pPr indent="0" lvl="0" marL="0" rtl="0" algn="l">
              <a:spcBef>
                <a:spcPts val="0"/>
              </a:spcBef>
              <a:spcAft>
                <a:spcPts val="0"/>
              </a:spcAft>
              <a:buNone/>
            </a:pPr>
            <a:r>
              <a:rPr lang="en" sz="1800"/>
              <a:t>UMAP, at its core, works very similarly to t-SNE - both use graph layout algorithms to arrange data in low-dimensional space. </a:t>
            </a:r>
            <a:endParaRPr sz="1800"/>
          </a:p>
          <a:p>
            <a:pPr indent="0" lvl="0" marL="0" rtl="0" algn="l">
              <a:spcBef>
                <a:spcPts val="0"/>
              </a:spcBef>
              <a:spcAft>
                <a:spcPts val="0"/>
              </a:spcAft>
              <a:buNone/>
            </a:pPr>
            <a:r>
              <a:rPr lang="en" sz="1800"/>
              <a:t>In the simplest sense, UMAP</a:t>
            </a:r>
            <a:endParaRPr sz="1800"/>
          </a:p>
          <a:p>
            <a:pPr indent="-323850" lvl="0" marL="457200" rtl="0" algn="l">
              <a:spcBef>
                <a:spcPts val="0"/>
              </a:spcBef>
              <a:spcAft>
                <a:spcPts val="0"/>
              </a:spcAft>
              <a:buSzPts val="1500"/>
              <a:buAutoNum type="arabicPeriod"/>
            </a:pPr>
            <a:r>
              <a:rPr lang="en" sz="1800"/>
              <a:t>Constructs a high dimensional graph representation of the data</a:t>
            </a:r>
            <a:endParaRPr sz="1800"/>
          </a:p>
          <a:p>
            <a:pPr indent="-323850" lvl="0" marL="457200" rtl="0" algn="l">
              <a:spcBef>
                <a:spcPts val="0"/>
              </a:spcBef>
              <a:spcAft>
                <a:spcPts val="0"/>
              </a:spcAft>
              <a:buSzPts val="1500"/>
              <a:buAutoNum type="arabicPeriod"/>
            </a:pPr>
            <a:r>
              <a:rPr lang="en" sz="1800"/>
              <a:t>Optimizes a low-dimensional graph to be as structurally similar as possible. </a:t>
            </a:r>
            <a:endParaRPr sz="1800"/>
          </a:p>
          <a:p>
            <a:pPr indent="0" lvl="0" marL="0" rtl="0" algn="l">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ctrTitle"/>
          </p:nvPr>
        </p:nvSpPr>
        <p:spPr>
          <a:xfrm>
            <a:off x="1681075" y="141900"/>
            <a:ext cx="6466200" cy="9462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Font typeface="Roboto Condensed"/>
              <a:buAutoNum type="arabicPeriod"/>
            </a:pPr>
            <a:r>
              <a:rPr b="0" lang="en" sz="2800">
                <a:latin typeface="Roboto Condensed"/>
                <a:ea typeface="Roboto Condensed"/>
                <a:cs typeface="Roboto Condensed"/>
                <a:sym typeface="Roboto Condensed"/>
              </a:rPr>
              <a:t>CALCULATION OF SIMILARITY SCORES</a:t>
            </a:r>
            <a:endParaRPr b="0" sz="2800">
              <a:latin typeface="Roboto Condensed"/>
              <a:ea typeface="Roboto Condensed"/>
              <a:cs typeface="Roboto Condensed"/>
              <a:sym typeface="Roboto Condensed"/>
            </a:endParaRPr>
          </a:p>
        </p:txBody>
      </p:sp>
      <p:sp>
        <p:nvSpPr>
          <p:cNvPr id="338" name="Google Shape;338;p47"/>
          <p:cNvSpPr txBox="1"/>
          <p:nvPr/>
        </p:nvSpPr>
        <p:spPr>
          <a:xfrm>
            <a:off x="520575" y="758925"/>
            <a:ext cx="74373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The first thing that UMAP does is calculate the distance between each pair of high dimension points. </a:t>
            </a:r>
            <a:r>
              <a:rPr lang="en" sz="1800">
                <a:solidFill>
                  <a:schemeClr val="dk1"/>
                </a:solidFill>
                <a:latin typeface="Roboto Condensed Light"/>
                <a:ea typeface="Roboto Condensed Light"/>
                <a:cs typeface="Roboto Condensed Light"/>
                <a:sym typeface="Roboto Condensed Light"/>
              </a:rPr>
              <a:t>After this</a:t>
            </a:r>
            <a:r>
              <a:rPr lang="en" sz="1800">
                <a:solidFill>
                  <a:schemeClr val="dk1"/>
                </a:solidFill>
                <a:latin typeface="Roboto Condensed Light"/>
                <a:ea typeface="Roboto Condensed Light"/>
                <a:cs typeface="Roboto Condensed Light"/>
                <a:sym typeface="Roboto Condensed Light"/>
              </a:rPr>
              <a:t>, the similarity scores are calculated by the formula: </a:t>
            </a:r>
            <a:endParaRPr sz="1800">
              <a:latin typeface="Roboto Condensed Light"/>
              <a:ea typeface="Roboto Condensed Light"/>
              <a:cs typeface="Roboto Condensed Light"/>
              <a:sym typeface="Roboto Condensed Light"/>
            </a:endParaRPr>
          </a:p>
        </p:txBody>
      </p:sp>
      <p:cxnSp>
        <p:nvCxnSpPr>
          <p:cNvPr id="339" name="Google Shape;339;p47"/>
          <p:cNvCxnSpPr/>
          <p:nvPr/>
        </p:nvCxnSpPr>
        <p:spPr>
          <a:xfrm>
            <a:off x="3712197" y="785650"/>
            <a:ext cx="2093100" cy="0"/>
          </a:xfrm>
          <a:prstGeom prst="straightConnector1">
            <a:avLst/>
          </a:prstGeom>
          <a:noFill/>
          <a:ln cap="flat" cmpd="sng" w="9525">
            <a:solidFill>
              <a:srgbClr val="434343"/>
            </a:solidFill>
            <a:prstDash val="solid"/>
            <a:round/>
            <a:headEnd len="med" w="med" type="none"/>
            <a:tailEnd len="med" w="med" type="none"/>
          </a:ln>
        </p:spPr>
      </p:cxnSp>
      <p:pic>
        <p:nvPicPr>
          <p:cNvPr id="340" name="Google Shape;340;p47"/>
          <p:cNvPicPr preferRelativeResize="0"/>
          <p:nvPr/>
        </p:nvPicPr>
        <p:blipFill>
          <a:blip r:embed="rId3">
            <a:alphaModFix/>
          </a:blip>
          <a:stretch>
            <a:fillRect/>
          </a:stretch>
        </p:blipFill>
        <p:spPr>
          <a:xfrm>
            <a:off x="600750" y="1458986"/>
            <a:ext cx="3000000" cy="653751"/>
          </a:xfrm>
          <a:prstGeom prst="rect">
            <a:avLst/>
          </a:prstGeom>
          <a:noFill/>
          <a:ln>
            <a:noFill/>
          </a:ln>
        </p:spPr>
      </p:pic>
      <p:sp>
        <p:nvSpPr>
          <p:cNvPr id="341" name="Google Shape;341;p47"/>
          <p:cNvSpPr txBox="1"/>
          <p:nvPr/>
        </p:nvSpPr>
        <p:spPr>
          <a:xfrm>
            <a:off x="2300225" y="11910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2" name="Google Shape;342;p47"/>
          <p:cNvSpPr txBox="1"/>
          <p:nvPr/>
        </p:nvSpPr>
        <p:spPr>
          <a:xfrm>
            <a:off x="600750" y="1996700"/>
            <a:ext cx="48807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Roboto Condensed Light"/>
                <a:ea typeface="Roboto Condensed Light"/>
                <a:cs typeface="Roboto Condensed Light"/>
                <a:sym typeface="Roboto Condensed Light"/>
              </a:rPr>
              <a:t>d(x</a:t>
            </a:r>
            <a:r>
              <a:rPr baseline="-25000" lang="en" sz="2400">
                <a:solidFill>
                  <a:schemeClr val="dk1"/>
                </a:solidFill>
                <a:latin typeface="Roboto Condensed Light"/>
                <a:ea typeface="Roboto Condensed Light"/>
                <a:cs typeface="Roboto Condensed Light"/>
                <a:sym typeface="Roboto Condensed Light"/>
              </a:rPr>
              <a:t>i</a:t>
            </a:r>
            <a:r>
              <a:rPr lang="en" sz="2400">
                <a:solidFill>
                  <a:schemeClr val="dk1"/>
                </a:solidFill>
                <a:latin typeface="Roboto Condensed Light"/>
                <a:ea typeface="Roboto Condensed Light"/>
                <a:cs typeface="Roboto Condensed Light"/>
                <a:sym typeface="Roboto Condensed Light"/>
              </a:rPr>
              <a:t>, x</a:t>
            </a:r>
            <a:r>
              <a:rPr baseline="-25000" lang="en" sz="2400">
                <a:solidFill>
                  <a:schemeClr val="dk1"/>
                </a:solidFill>
                <a:latin typeface="Roboto Condensed Light"/>
                <a:ea typeface="Roboto Condensed Light"/>
                <a:cs typeface="Roboto Condensed Light"/>
                <a:sym typeface="Roboto Condensed Light"/>
              </a:rPr>
              <a:t>j</a:t>
            </a:r>
            <a:r>
              <a:rPr lang="en" sz="2400">
                <a:solidFill>
                  <a:schemeClr val="dk1"/>
                </a:solidFill>
                <a:latin typeface="Roboto Condensed Light"/>
                <a:ea typeface="Roboto Condensed Light"/>
                <a:cs typeface="Roboto Condensed Light"/>
                <a:sym typeface="Roboto Condensed Light"/>
              </a:rPr>
              <a:t>)</a:t>
            </a:r>
            <a:r>
              <a:rPr lang="en" sz="1900">
                <a:solidFill>
                  <a:schemeClr val="dk1"/>
                </a:solidFill>
                <a:latin typeface="Roboto Condensed Light"/>
                <a:ea typeface="Roboto Condensed Light"/>
                <a:cs typeface="Roboto Condensed Light"/>
                <a:sym typeface="Roboto Condensed Light"/>
              </a:rPr>
              <a:t>=Distance (need not be Euclidean distance) between points i and j</a:t>
            </a:r>
            <a:endParaRPr sz="19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400">
                <a:solidFill>
                  <a:schemeClr val="dk1"/>
                </a:solidFill>
                <a:latin typeface="Roboto Condensed Light"/>
                <a:ea typeface="Roboto Condensed Light"/>
                <a:cs typeface="Roboto Condensed Light"/>
                <a:sym typeface="Roboto Condensed Light"/>
              </a:rPr>
              <a:t>⍴</a:t>
            </a:r>
            <a:r>
              <a:rPr baseline="-25000" lang="en" sz="2400">
                <a:solidFill>
                  <a:schemeClr val="dk1"/>
                </a:solidFill>
                <a:latin typeface="Roboto Condensed Light"/>
                <a:ea typeface="Roboto Condensed Light"/>
                <a:cs typeface="Roboto Condensed Light"/>
                <a:sym typeface="Roboto Condensed Light"/>
              </a:rPr>
              <a:t>i</a:t>
            </a:r>
            <a:r>
              <a:rPr lang="en" sz="1900">
                <a:solidFill>
                  <a:schemeClr val="dk1"/>
                </a:solidFill>
                <a:latin typeface="Roboto Condensed Light"/>
                <a:ea typeface="Roboto Condensed Light"/>
                <a:cs typeface="Roboto Condensed Light"/>
                <a:sym typeface="Roboto Condensed Light"/>
              </a:rPr>
              <a:t>=Distance of point i from its Nearest Neighbour</a:t>
            </a:r>
            <a:endParaRPr sz="19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900">
                <a:solidFill>
                  <a:schemeClr val="dk1"/>
                </a:solidFill>
                <a:latin typeface="Roboto Condensed Light"/>
                <a:ea typeface="Roboto Condensed Light"/>
                <a:cs typeface="Roboto Condensed Light"/>
                <a:sym typeface="Roboto Condensed Light"/>
              </a:rPr>
              <a:t>The value of 𝛔</a:t>
            </a:r>
            <a:r>
              <a:rPr baseline="-25000" lang="en" sz="1900">
                <a:solidFill>
                  <a:schemeClr val="dk1"/>
                </a:solidFill>
                <a:latin typeface="Roboto Condensed Light"/>
                <a:ea typeface="Roboto Condensed Light"/>
                <a:cs typeface="Roboto Condensed Light"/>
                <a:sym typeface="Roboto Condensed Light"/>
              </a:rPr>
              <a:t>i</a:t>
            </a:r>
            <a:r>
              <a:rPr lang="en" sz="1900">
                <a:solidFill>
                  <a:schemeClr val="dk1"/>
                </a:solidFill>
                <a:latin typeface="Roboto Condensed Light"/>
                <a:ea typeface="Roboto Condensed Light"/>
                <a:cs typeface="Roboto Condensed Light"/>
                <a:sym typeface="Roboto Condensed Light"/>
              </a:rPr>
              <a:t> is chosen such that </a:t>
            </a:r>
            <a:endParaRPr sz="19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600">
                <a:solidFill>
                  <a:schemeClr val="dk1"/>
                </a:solidFill>
                <a:latin typeface="Roboto Condensed Light"/>
                <a:ea typeface="Roboto Condensed Light"/>
                <a:cs typeface="Roboto Condensed Light"/>
                <a:sym typeface="Roboto Condensed Light"/>
              </a:rPr>
              <a:t>Σp</a:t>
            </a:r>
            <a:r>
              <a:rPr baseline="-25000" lang="en" sz="2600">
                <a:solidFill>
                  <a:schemeClr val="dk1"/>
                </a:solidFill>
                <a:latin typeface="Roboto Condensed Light"/>
                <a:ea typeface="Roboto Condensed Light"/>
                <a:cs typeface="Roboto Condensed Light"/>
                <a:sym typeface="Roboto Condensed Light"/>
              </a:rPr>
              <a:t>i|j</a:t>
            </a:r>
            <a:r>
              <a:rPr baseline="-25000" lang="en" sz="2000">
                <a:solidFill>
                  <a:schemeClr val="dk1"/>
                </a:solidFill>
                <a:latin typeface="Roboto Condensed Light"/>
                <a:ea typeface="Roboto Condensed Light"/>
                <a:cs typeface="Roboto Condensed Light"/>
                <a:sym typeface="Roboto Condensed Light"/>
              </a:rPr>
              <a:t> </a:t>
            </a:r>
            <a:r>
              <a:rPr lang="en" sz="2000">
                <a:solidFill>
                  <a:schemeClr val="dk1"/>
                </a:solidFill>
                <a:latin typeface="Roboto Condensed Light"/>
                <a:ea typeface="Roboto Condensed Light"/>
                <a:cs typeface="Roboto Condensed Light"/>
                <a:sym typeface="Roboto Condensed Light"/>
              </a:rPr>
              <a:t>(for j=1 to n)=log</a:t>
            </a:r>
            <a:r>
              <a:rPr baseline="-25000" lang="en" sz="2000">
                <a:solidFill>
                  <a:schemeClr val="dk1"/>
                </a:solidFill>
                <a:latin typeface="Roboto Condensed Light"/>
                <a:ea typeface="Roboto Condensed Light"/>
                <a:cs typeface="Roboto Condensed Light"/>
                <a:sym typeface="Roboto Condensed Light"/>
              </a:rPr>
              <a:t>2</a:t>
            </a:r>
            <a:r>
              <a:rPr lang="en" sz="2000">
                <a:solidFill>
                  <a:schemeClr val="dk1"/>
                </a:solidFill>
                <a:latin typeface="Roboto Condensed Light"/>
                <a:ea typeface="Roboto Condensed Light"/>
                <a:cs typeface="Roboto Condensed Light"/>
                <a:sym typeface="Roboto Condensed Light"/>
              </a:rPr>
              <a:t>(n)</a:t>
            </a:r>
            <a:r>
              <a:rPr baseline="-25000" lang="en" sz="2000">
                <a:solidFill>
                  <a:schemeClr val="dk1"/>
                </a:solidFill>
                <a:latin typeface="Roboto Condensed Light"/>
                <a:ea typeface="Roboto Condensed Light"/>
                <a:cs typeface="Roboto Condensed Light"/>
                <a:sym typeface="Roboto Condensed Light"/>
              </a:rPr>
              <a:t> </a:t>
            </a:r>
            <a:r>
              <a:rPr lang="en" sz="1900">
                <a:solidFill>
                  <a:schemeClr val="dk1"/>
                </a:solidFill>
                <a:latin typeface="Roboto Condensed Light"/>
                <a:ea typeface="Roboto Condensed Light"/>
                <a:cs typeface="Roboto Condensed Light"/>
                <a:sym typeface="Roboto Condensed Light"/>
              </a:rPr>
              <a:t>, where n=no. of nearest neighbours.</a:t>
            </a:r>
            <a:endParaRPr sz="1900">
              <a:solidFill>
                <a:schemeClr val="dk1"/>
              </a:solidFill>
              <a:latin typeface="Roboto Condensed Light"/>
              <a:ea typeface="Roboto Condensed Light"/>
              <a:cs typeface="Roboto Condensed Light"/>
              <a:sym typeface="Roboto Condensed Light"/>
            </a:endParaRPr>
          </a:p>
        </p:txBody>
      </p:sp>
      <p:sp>
        <p:nvSpPr>
          <p:cNvPr id="343" name="Google Shape;343;p47"/>
          <p:cNvSpPr txBox="1"/>
          <p:nvPr/>
        </p:nvSpPr>
        <p:spPr>
          <a:xfrm>
            <a:off x="106400" y="4197800"/>
            <a:ext cx="69174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UMAP scales the curve so that regardless of how close or far the neighbouring points are, the sum of similarity scores will be equal to log</a:t>
            </a:r>
            <a:r>
              <a:rPr baseline="-25000" lang="en" sz="1600">
                <a:latin typeface="Roboto Condensed Light"/>
                <a:ea typeface="Roboto Condensed Light"/>
                <a:cs typeface="Roboto Condensed Light"/>
                <a:sym typeface="Roboto Condensed Light"/>
              </a:rPr>
              <a:t>2</a:t>
            </a:r>
            <a:r>
              <a:rPr lang="en" sz="1600">
                <a:latin typeface="Roboto Condensed Light"/>
                <a:ea typeface="Roboto Condensed Light"/>
                <a:cs typeface="Roboto Condensed Light"/>
                <a:sym typeface="Roboto Condensed Light"/>
              </a:rPr>
              <a:t>(number of nearest neighbours).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
        <p:nvSpPr>
          <p:cNvPr id="344" name="Google Shape;344;p47"/>
          <p:cNvSpPr txBox="1"/>
          <p:nvPr/>
        </p:nvSpPr>
        <p:spPr>
          <a:xfrm>
            <a:off x="3854975" y="1147750"/>
            <a:ext cx="68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cxnSp>
        <p:nvCxnSpPr>
          <p:cNvPr id="345" name="Google Shape;345;p47"/>
          <p:cNvCxnSpPr/>
          <p:nvPr/>
        </p:nvCxnSpPr>
        <p:spPr>
          <a:xfrm flipH="1">
            <a:off x="4091275" y="3876075"/>
            <a:ext cx="12000" cy="414000"/>
          </a:xfrm>
          <a:prstGeom prst="straightConnector1">
            <a:avLst/>
          </a:prstGeom>
          <a:noFill/>
          <a:ln cap="flat" cmpd="sng" w="9525">
            <a:solidFill>
              <a:schemeClr val="dk2"/>
            </a:solidFill>
            <a:prstDash val="solid"/>
            <a:round/>
            <a:headEnd len="med" w="med" type="none"/>
            <a:tailEnd len="med" w="med" type="triangle"/>
          </a:ln>
        </p:spPr>
      </p:cxnSp>
      <p:sp>
        <p:nvSpPr>
          <p:cNvPr id="346" name="Google Shape;346;p47"/>
          <p:cNvSpPr txBox="1"/>
          <p:nvPr/>
        </p:nvSpPr>
        <p:spPr>
          <a:xfrm>
            <a:off x="-74850" y="4831825"/>
            <a:ext cx="58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https://towardsdatascience.com/how-exactly-umap-works-13e3040e1668</a:t>
            </a:r>
            <a:endParaRPr>
              <a:latin typeface="Roboto Condensed Light"/>
              <a:ea typeface="Roboto Condensed Light"/>
              <a:cs typeface="Roboto Condensed Light"/>
              <a:sym typeface="Roboto Condensed Light"/>
            </a:endParaRPr>
          </a:p>
        </p:txBody>
      </p:sp>
      <p:pic>
        <p:nvPicPr>
          <p:cNvPr id="347" name="Google Shape;347;p47"/>
          <p:cNvPicPr preferRelativeResize="0"/>
          <p:nvPr/>
        </p:nvPicPr>
        <p:blipFill rotWithShape="1">
          <a:blip r:embed="rId4">
            <a:alphaModFix/>
          </a:blip>
          <a:srcRect b="36005" l="40698" r="41817" t="55487"/>
          <a:stretch/>
        </p:blipFill>
        <p:spPr>
          <a:xfrm>
            <a:off x="6054078" y="1938151"/>
            <a:ext cx="2944498" cy="805874"/>
          </a:xfrm>
          <a:prstGeom prst="rect">
            <a:avLst/>
          </a:prstGeom>
          <a:noFill/>
          <a:ln>
            <a:noFill/>
          </a:ln>
        </p:spPr>
      </p:pic>
      <p:sp>
        <p:nvSpPr>
          <p:cNvPr id="348" name="Google Shape;348;p47"/>
          <p:cNvSpPr txBox="1"/>
          <p:nvPr/>
        </p:nvSpPr>
        <p:spPr>
          <a:xfrm>
            <a:off x="6320325" y="1585763"/>
            <a:ext cx="24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Formula used in t-SNE:</a:t>
            </a:r>
            <a:endParaRPr>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ctrTitle"/>
          </p:nvPr>
        </p:nvSpPr>
        <p:spPr>
          <a:xfrm>
            <a:off x="3385875" y="2098650"/>
            <a:ext cx="45957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WILL THIS PRESENTATION COVER?</a:t>
            </a:r>
            <a:endParaRPr/>
          </a:p>
        </p:txBody>
      </p:sp>
      <p:sp>
        <p:nvSpPr>
          <p:cNvPr id="152" name="Google Shape;152;p30"/>
          <p:cNvSpPr txBox="1"/>
          <p:nvPr>
            <p:ph idx="2" type="ctrTitle"/>
          </p:nvPr>
        </p:nvSpPr>
        <p:spPr>
          <a:xfrm>
            <a:off x="228601" y="640175"/>
            <a:ext cx="23724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DIMENSIONALITY REDUCTION: WHAT AND WHY?</a:t>
            </a:r>
            <a:endParaRPr/>
          </a:p>
        </p:txBody>
      </p:sp>
      <p:sp>
        <p:nvSpPr>
          <p:cNvPr id="153" name="Google Shape;153;p30">
            <a:hlinkClick action="ppaction://hlinksldjump" r:id="rId3"/>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4" name="Google Shape;154;p30">
            <a:hlinkClick action="ppaction://hlinksldjump" r:id="rId4"/>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5" name="Google Shape;155;p30">
            <a:hlinkClick action="ppaction://hlinksldjump" r:id="rId5"/>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56" name="Google Shape;156;p30">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7" name="Google Shape;157;p30"/>
          <p:cNvSpPr txBox="1"/>
          <p:nvPr>
            <p:ph idx="9" type="ctrTitle"/>
          </p:nvPr>
        </p:nvSpPr>
        <p:spPr>
          <a:xfrm>
            <a:off x="-114000" y="1167850"/>
            <a:ext cx="27072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PRINCIPAL COMPONENT ANALYSIS</a:t>
            </a:r>
            <a:endParaRPr/>
          </a:p>
        </p:txBody>
      </p:sp>
      <p:sp>
        <p:nvSpPr>
          <p:cNvPr id="158" name="Google Shape;158;p30"/>
          <p:cNvSpPr txBox="1"/>
          <p:nvPr>
            <p:ph idx="13" type="subTitle"/>
          </p:nvPr>
        </p:nvSpPr>
        <p:spPr>
          <a:xfrm>
            <a:off x="220850" y="1579650"/>
            <a:ext cx="2372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in brief about one of the most widely used DR techniques</a:t>
            </a:r>
            <a:endParaRPr/>
          </a:p>
        </p:txBody>
      </p:sp>
      <p:sp>
        <p:nvSpPr>
          <p:cNvPr id="159" name="Google Shape;159;p30"/>
          <p:cNvSpPr txBox="1"/>
          <p:nvPr>
            <p:ph idx="14" type="ctrTitle"/>
          </p:nvPr>
        </p:nvSpPr>
        <p:spPr>
          <a:xfrm>
            <a:off x="6625921" y="2910399"/>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t-SNE</a:t>
            </a:r>
            <a:endParaRPr/>
          </a:p>
        </p:txBody>
      </p:sp>
      <p:sp>
        <p:nvSpPr>
          <p:cNvPr id="160" name="Google Shape;160;p30"/>
          <p:cNvSpPr txBox="1"/>
          <p:nvPr>
            <p:ph idx="17" type="subTitle"/>
          </p:nvPr>
        </p:nvSpPr>
        <p:spPr>
          <a:xfrm>
            <a:off x="6811558" y="2186988"/>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1" name="Google Shape;161;p30"/>
          <p:cNvSpPr txBox="1"/>
          <p:nvPr>
            <p:ph idx="18" type="ctrTitle"/>
          </p:nvPr>
        </p:nvSpPr>
        <p:spPr>
          <a:xfrm>
            <a:off x="6582949" y="3955375"/>
            <a:ext cx="2234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UNDERSTANDING UMAP</a:t>
            </a:r>
            <a:endParaRPr/>
          </a:p>
        </p:txBody>
      </p:sp>
      <p:sp>
        <p:nvSpPr>
          <p:cNvPr id="162" name="Google Shape;162;p30"/>
          <p:cNvSpPr txBox="1"/>
          <p:nvPr>
            <p:ph idx="19" type="subTitle"/>
          </p:nvPr>
        </p:nvSpPr>
        <p:spPr>
          <a:xfrm>
            <a:off x="6582958" y="4367176"/>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dig into UMAP theory</a:t>
            </a:r>
            <a:endParaRPr/>
          </a:p>
          <a:p>
            <a:pPr indent="0" lvl="0" marL="0" rtl="0" algn="l">
              <a:spcBef>
                <a:spcPts val="0"/>
              </a:spcBef>
              <a:spcAft>
                <a:spcPts val="0"/>
              </a:spcAft>
              <a:buNone/>
            </a:pPr>
            <a:r>
              <a:t/>
            </a:r>
            <a:endParaRPr/>
          </a:p>
        </p:txBody>
      </p:sp>
      <p:cxnSp>
        <p:nvCxnSpPr>
          <p:cNvPr id="163" name="Google Shape;163;p30"/>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64" name="Google Shape;164;p30"/>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
        <p:nvSpPr>
          <p:cNvPr id="165" name="Google Shape;165;p30"/>
          <p:cNvSpPr txBox="1"/>
          <p:nvPr>
            <p:ph idx="13" type="subTitle"/>
          </p:nvPr>
        </p:nvSpPr>
        <p:spPr>
          <a:xfrm>
            <a:off x="6597050" y="3358988"/>
            <a:ext cx="2372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steps involved in t-SNE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ctrTitle"/>
          </p:nvPr>
        </p:nvSpPr>
        <p:spPr>
          <a:xfrm>
            <a:off x="1338900" y="305550"/>
            <a:ext cx="72972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800">
                <a:latin typeface="Roboto Condensed"/>
                <a:ea typeface="Roboto Condensed"/>
                <a:cs typeface="Roboto Condensed"/>
                <a:sym typeface="Roboto Condensed"/>
              </a:rPr>
              <a:t>2. </a:t>
            </a:r>
            <a:r>
              <a:rPr b="0" lang="en" sz="2800">
                <a:latin typeface="Roboto Condensed"/>
                <a:ea typeface="Roboto Condensed"/>
                <a:cs typeface="Roboto Condensed"/>
                <a:sym typeface="Roboto Condensed"/>
              </a:rPr>
              <a:t>SYMMETRIZATION OF SIMILARITY SCORES</a:t>
            </a:r>
            <a:endParaRPr b="0" sz="2800">
              <a:latin typeface="Roboto Condensed"/>
              <a:ea typeface="Roboto Condensed"/>
              <a:cs typeface="Roboto Condensed"/>
              <a:sym typeface="Roboto Condensed"/>
            </a:endParaRPr>
          </a:p>
        </p:txBody>
      </p:sp>
      <p:pic>
        <p:nvPicPr>
          <p:cNvPr id="354" name="Google Shape;354;p48"/>
          <p:cNvPicPr preferRelativeResize="0"/>
          <p:nvPr/>
        </p:nvPicPr>
        <p:blipFill>
          <a:blip r:embed="rId3">
            <a:alphaModFix/>
          </a:blip>
          <a:stretch>
            <a:fillRect/>
          </a:stretch>
        </p:blipFill>
        <p:spPr>
          <a:xfrm>
            <a:off x="1942725" y="1691725"/>
            <a:ext cx="4876800" cy="457200"/>
          </a:xfrm>
          <a:prstGeom prst="rect">
            <a:avLst/>
          </a:prstGeom>
          <a:noFill/>
          <a:ln>
            <a:noFill/>
          </a:ln>
        </p:spPr>
      </p:pic>
      <p:sp>
        <p:nvSpPr>
          <p:cNvPr id="355" name="Google Shape;355;p48"/>
          <p:cNvSpPr txBox="1"/>
          <p:nvPr/>
        </p:nvSpPr>
        <p:spPr>
          <a:xfrm>
            <a:off x="1391250" y="920425"/>
            <a:ext cx="6566700" cy="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Since, there </a:t>
            </a:r>
            <a:r>
              <a:rPr lang="en" sz="1800">
                <a:latin typeface="Roboto Condensed Light"/>
                <a:ea typeface="Roboto Condensed Light"/>
                <a:cs typeface="Roboto Condensed Light"/>
                <a:sym typeface="Roboto Condensed Light"/>
              </a:rPr>
              <a:t>should</a:t>
            </a:r>
            <a:r>
              <a:rPr lang="en" sz="1800">
                <a:latin typeface="Roboto Condensed Light"/>
                <a:ea typeface="Roboto Condensed Light"/>
                <a:cs typeface="Roboto Condensed Light"/>
                <a:sym typeface="Roboto Condensed Light"/>
              </a:rPr>
              <a:t> be a unique similarity score for a pair of points, we apply symmetrization to p</a:t>
            </a:r>
            <a:r>
              <a:rPr baseline="-25000" lang="en" sz="2100">
                <a:latin typeface="Roboto Condensed Light"/>
                <a:ea typeface="Roboto Condensed Light"/>
                <a:cs typeface="Roboto Condensed Light"/>
                <a:sym typeface="Roboto Condensed Light"/>
              </a:rPr>
              <a:t>i|j</a:t>
            </a:r>
            <a:r>
              <a:rPr lang="en" sz="1800">
                <a:latin typeface="Roboto Condensed Light"/>
                <a:ea typeface="Roboto Condensed Light"/>
                <a:cs typeface="Roboto Condensed Light"/>
                <a:sym typeface="Roboto Condensed Light"/>
              </a:rPr>
              <a:t> and p</a:t>
            </a:r>
            <a:r>
              <a:rPr baseline="-25000" lang="en" sz="2100">
                <a:latin typeface="Roboto Condensed Light"/>
                <a:ea typeface="Roboto Condensed Light"/>
                <a:cs typeface="Roboto Condensed Light"/>
                <a:sym typeface="Roboto Condensed Light"/>
              </a:rPr>
              <a:t>j|i</a:t>
            </a:r>
            <a:r>
              <a:rPr lang="en" sz="1800">
                <a:latin typeface="Roboto Condensed Light"/>
                <a:ea typeface="Roboto Condensed Light"/>
                <a:cs typeface="Roboto Condensed Light"/>
                <a:sym typeface="Roboto Condensed Light"/>
              </a:rPr>
              <a:t> by using the formula given below.</a:t>
            </a:r>
            <a:endParaRPr sz="1500">
              <a:latin typeface="Roboto Condensed Light"/>
              <a:ea typeface="Roboto Condensed Light"/>
              <a:cs typeface="Roboto Condensed Light"/>
              <a:sym typeface="Roboto Condensed Light"/>
            </a:endParaRPr>
          </a:p>
        </p:txBody>
      </p:sp>
      <p:sp>
        <p:nvSpPr>
          <p:cNvPr id="356" name="Google Shape;356;p48"/>
          <p:cNvSpPr txBox="1"/>
          <p:nvPr/>
        </p:nvSpPr>
        <p:spPr>
          <a:xfrm>
            <a:off x="2071200" y="2219875"/>
            <a:ext cx="5001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These symmetric similarity scores are used for deciding the order in which points are chosen to be moved to form a cluster. Pair of points having higher symmetric </a:t>
            </a:r>
            <a:r>
              <a:rPr lang="en" sz="1800">
                <a:latin typeface="Roboto Condensed Light"/>
                <a:ea typeface="Roboto Condensed Light"/>
                <a:cs typeface="Roboto Condensed Light"/>
                <a:sym typeface="Roboto Condensed Light"/>
              </a:rPr>
              <a:t>similarity score are given preference.</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ctrTitle"/>
          </p:nvPr>
        </p:nvSpPr>
        <p:spPr>
          <a:xfrm>
            <a:off x="1338900" y="305550"/>
            <a:ext cx="72972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800">
                <a:latin typeface="Roboto Condensed"/>
                <a:ea typeface="Roboto Condensed"/>
                <a:cs typeface="Roboto Condensed"/>
                <a:sym typeface="Roboto Condensed"/>
              </a:rPr>
              <a:t>2. SYMMETRIZATION OF SIMILARITY SCORES</a:t>
            </a:r>
            <a:endParaRPr b="0" sz="2800">
              <a:latin typeface="Roboto Condensed"/>
              <a:ea typeface="Roboto Condensed"/>
              <a:cs typeface="Roboto Condensed"/>
              <a:sym typeface="Roboto Condensed"/>
            </a:endParaRPr>
          </a:p>
        </p:txBody>
      </p:sp>
      <p:pic>
        <p:nvPicPr>
          <p:cNvPr id="362" name="Google Shape;362;p49"/>
          <p:cNvPicPr preferRelativeResize="0"/>
          <p:nvPr/>
        </p:nvPicPr>
        <p:blipFill rotWithShape="1">
          <a:blip r:embed="rId3">
            <a:alphaModFix/>
          </a:blip>
          <a:srcRect b="0" l="3762" r="18651" t="36220"/>
          <a:stretch/>
        </p:blipFill>
        <p:spPr>
          <a:xfrm>
            <a:off x="3298630" y="1376100"/>
            <a:ext cx="5060895" cy="457200"/>
          </a:xfrm>
          <a:prstGeom prst="rect">
            <a:avLst/>
          </a:prstGeom>
          <a:noFill/>
          <a:ln>
            <a:noFill/>
          </a:ln>
        </p:spPr>
      </p:pic>
      <p:pic>
        <p:nvPicPr>
          <p:cNvPr id="363" name="Google Shape;363;p49"/>
          <p:cNvPicPr preferRelativeResize="0"/>
          <p:nvPr/>
        </p:nvPicPr>
        <p:blipFill>
          <a:blip r:embed="rId4">
            <a:alphaModFix/>
          </a:blip>
          <a:stretch>
            <a:fillRect/>
          </a:stretch>
        </p:blipFill>
        <p:spPr>
          <a:xfrm>
            <a:off x="172725" y="1805244"/>
            <a:ext cx="3882612" cy="2549850"/>
          </a:xfrm>
          <a:prstGeom prst="rect">
            <a:avLst/>
          </a:prstGeom>
          <a:noFill/>
          <a:ln>
            <a:noFill/>
          </a:ln>
        </p:spPr>
      </p:pic>
      <p:pic>
        <p:nvPicPr>
          <p:cNvPr id="364" name="Google Shape;364;p49"/>
          <p:cNvPicPr preferRelativeResize="0"/>
          <p:nvPr/>
        </p:nvPicPr>
        <p:blipFill>
          <a:blip r:embed="rId5">
            <a:alphaModFix/>
          </a:blip>
          <a:stretch>
            <a:fillRect/>
          </a:stretch>
        </p:blipFill>
        <p:spPr>
          <a:xfrm>
            <a:off x="4969900" y="1805250"/>
            <a:ext cx="4174100" cy="2549850"/>
          </a:xfrm>
          <a:prstGeom prst="rect">
            <a:avLst/>
          </a:prstGeom>
          <a:noFill/>
          <a:ln>
            <a:noFill/>
          </a:ln>
        </p:spPr>
      </p:pic>
      <p:sp>
        <p:nvSpPr>
          <p:cNvPr id="365" name="Google Shape;365;p49"/>
          <p:cNvSpPr txBox="1"/>
          <p:nvPr/>
        </p:nvSpPr>
        <p:spPr>
          <a:xfrm>
            <a:off x="414150" y="1017700"/>
            <a:ext cx="643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Example of symmetrizing HD similarity scores of points B and C.</a:t>
            </a:r>
            <a:endParaRPr sz="1600">
              <a:latin typeface="Roboto Condensed Light"/>
              <a:ea typeface="Roboto Condensed Light"/>
              <a:cs typeface="Roboto Condensed Light"/>
              <a:sym typeface="Roboto Condensed Light"/>
            </a:endParaRPr>
          </a:p>
        </p:txBody>
      </p:sp>
      <p:cxnSp>
        <p:nvCxnSpPr>
          <p:cNvPr id="366" name="Google Shape;366;p49"/>
          <p:cNvCxnSpPr>
            <a:stCxn id="363" idx="3"/>
            <a:endCxn id="364" idx="1"/>
          </p:cNvCxnSpPr>
          <p:nvPr/>
        </p:nvCxnSpPr>
        <p:spPr>
          <a:xfrm>
            <a:off x="4055337" y="3080169"/>
            <a:ext cx="914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idx="4294967295" type="ctrTitle"/>
          </p:nvPr>
        </p:nvSpPr>
        <p:spPr>
          <a:xfrm flipH="1">
            <a:off x="1821275" y="323225"/>
            <a:ext cx="6290400" cy="19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Condensed"/>
                <a:ea typeface="Roboto Condensed"/>
                <a:cs typeface="Roboto Condensed"/>
                <a:sym typeface="Roboto Condensed"/>
              </a:rPr>
              <a:t>3. LOW DIMENSIONAL(LD) SIMILARITY SCORES</a:t>
            </a:r>
            <a:endParaRPr b="0">
              <a:latin typeface="Roboto Condensed"/>
              <a:ea typeface="Roboto Condensed"/>
              <a:cs typeface="Roboto Condensed"/>
              <a:sym typeface="Roboto Condensed"/>
            </a:endParaRPr>
          </a:p>
        </p:txBody>
      </p:sp>
      <p:sp>
        <p:nvSpPr>
          <p:cNvPr id="372" name="Google Shape;372;p50"/>
          <p:cNvSpPr txBox="1"/>
          <p:nvPr/>
        </p:nvSpPr>
        <p:spPr>
          <a:xfrm>
            <a:off x="1893750" y="1336275"/>
            <a:ext cx="5356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Roboto Condensed Light"/>
                <a:ea typeface="Roboto Condensed Light"/>
                <a:cs typeface="Roboto Condensed Light"/>
                <a:sym typeface="Roboto Condensed Light"/>
              </a:rPr>
              <a:t>For calculating the low dimensional similarity scores of a pair of points, we use the formula:</a:t>
            </a:r>
            <a:endParaRPr sz="2200"/>
          </a:p>
        </p:txBody>
      </p:sp>
      <p:sp>
        <p:nvSpPr>
          <p:cNvPr id="373" name="Google Shape;373;p50"/>
          <p:cNvSpPr txBox="1"/>
          <p:nvPr/>
        </p:nvSpPr>
        <p:spPr>
          <a:xfrm>
            <a:off x="2105850" y="2577525"/>
            <a:ext cx="49323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Roboto Condensed"/>
                <a:ea typeface="Roboto Condensed"/>
                <a:cs typeface="Roboto Condensed"/>
                <a:sym typeface="Roboto Condensed"/>
              </a:rPr>
              <a:t>The UMAP defaults use min_dist = 0.1, spread = 1, which results in a=1.577 and b=0.8951. If you use min_dist = 0.001, spread = 1 then you get the result for a=1.929 and b=0.7915.</a:t>
            </a:r>
            <a:endParaRPr sz="1700">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74" name="Google Shape;374;p50"/>
          <p:cNvSpPr txBox="1"/>
          <p:nvPr>
            <p:ph idx="1" type="subTitle"/>
          </p:nvPr>
        </p:nvSpPr>
        <p:spPr>
          <a:xfrm>
            <a:off x="3412575" y="2050650"/>
            <a:ext cx="2529900" cy="536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Roboto Condensed"/>
                <a:ea typeface="Roboto Condensed"/>
                <a:cs typeface="Roboto Condensed"/>
                <a:sym typeface="Roboto Condensed"/>
              </a:rPr>
              <a:t>q</a:t>
            </a:r>
            <a:r>
              <a:rPr baseline="-25000" lang="en" sz="2400">
                <a:latin typeface="Roboto Condensed"/>
                <a:ea typeface="Roboto Condensed"/>
                <a:cs typeface="Roboto Condensed"/>
                <a:sym typeface="Roboto Condensed"/>
              </a:rPr>
              <a:t>ij</a:t>
            </a:r>
            <a:r>
              <a:rPr lang="en" sz="2400">
                <a:latin typeface="Roboto Condensed"/>
                <a:ea typeface="Roboto Condensed"/>
                <a:cs typeface="Roboto Condensed"/>
                <a:sym typeface="Roboto Condensed"/>
              </a:rPr>
              <a:t>=1/(1+a|y</a:t>
            </a:r>
            <a:r>
              <a:rPr baseline="-25000" lang="en" sz="2400">
                <a:latin typeface="Roboto Condensed"/>
                <a:ea typeface="Roboto Condensed"/>
                <a:cs typeface="Roboto Condensed"/>
                <a:sym typeface="Roboto Condensed"/>
              </a:rPr>
              <a:t>i</a:t>
            </a:r>
            <a:r>
              <a:rPr lang="en" sz="2400">
                <a:latin typeface="Roboto Condensed"/>
                <a:ea typeface="Roboto Condensed"/>
                <a:cs typeface="Roboto Condensed"/>
                <a:sym typeface="Roboto Condensed"/>
              </a:rPr>
              <a:t>-y</a:t>
            </a:r>
            <a:r>
              <a:rPr baseline="-25000" lang="en" sz="2400">
                <a:latin typeface="Roboto Condensed"/>
                <a:ea typeface="Roboto Condensed"/>
                <a:cs typeface="Roboto Condensed"/>
                <a:sym typeface="Roboto Condensed"/>
              </a:rPr>
              <a:t>j</a:t>
            </a:r>
            <a:r>
              <a:rPr lang="en" sz="2400">
                <a:latin typeface="Roboto Condensed"/>
                <a:ea typeface="Roboto Condensed"/>
                <a:cs typeface="Roboto Condensed"/>
                <a:sym typeface="Roboto Condensed"/>
              </a:rPr>
              <a:t>|</a:t>
            </a:r>
            <a:r>
              <a:rPr baseline="30000" lang="en" sz="2400">
                <a:latin typeface="Roboto Condensed"/>
                <a:ea typeface="Roboto Condensed"/>
                <a:cs typeface="Roboto Condensed"/>
                <a:sym typeface="Roboto Condensed"/>
              </a:rPr>
              <a:t>2b</a:t>
            </a:r>
            <a:r>
              <a:rPr lang="en" sz="2400">
                <a:latin typeface="Roboto Condensed"/>
                <a:ea typeface="Roboto Condensed"/>
                <a:cs typeface="Roboto Condensed"/>
                <a:sym typeface="Roboto Condensed"/>
              </a:rPr>
              <a:t>)</a:t>
            </a:r>
            <a:endParaRPr sz="2400">
              <a:latin typeface="Roboto Condensed"/>
              <a:ea typeface="Roboto Condensed"/>
              <a:cs typeface="Roboto Condensed"/>
              <a:sym typeface="Roboto Condensed"/>
            </a:endParaRPr>
          </a:p>
          <a:p>
            <a:pPr indent="0" lvl="0" marL="0" rtl="0" algn="ctr">
              <a:spcBef>
                <a:spcPts val="0"/>
              </a:spcBef>
              <a:spcAft>
                <a:spcPts val="0"/>
              </a:spcAft>
              <a:buNone/>
            </a:pPr>
            <a:r>
              <a:t/>
            </a:r>
            <a:endParaRPr sz="2400">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t/>
            </a:r>
            <a:endParaRPr sz="2400">
              <a:latin typeface="Roboto Condensed"/>
              <a:ea typeface="Roboto Condensed"/>
              <a:cs typeface="Roboto Condensed"/>
              <a:sym typeface="Roboto Condensed"/>
            </a:endParaRPr>
          </a:p>
          <a:p>
            <a:pPr indent="0" lvl="0" marL="0" rtl="0" algn="ctr">
              <a:spcBef>
                <a:spcPts val="0"/>
              </a:spcBef>
              <a:spcAft>
                <a:spcPts val="0"/>
              </a:spcAft>
              <a:buNone/>
            </a:pPr>
            <a:r>
              <a:t/>
            </a:r>
            <a:endParaRPr sz="2400">
              <a:latin typeface="Roboto Condensed"/>
              <a:ea typeface="Roboto Condensed"/>
              <a:cs typeface="Roboto Condensed"/>
              <a:sym typeface="Roboto Condensed"/>
            </a:endParaRPr>
          </a:p>
        </p:txBody>
      </p:sp>
      <p:sp>
        <p:nvSpPr>
          <p:cNvPr id="375" name="Google Shape;375;p50"/>
          <p:cNvSpPr txBox="1"/>
          <p:nvPr/>
        </p:nvSpPr>
        <p:spPr>
          <a:xfrm>
            <a:off x="3183975" y="882775"/>
            <a:ext cx="55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NOTE: </a:t>
            </a:r>
            <a:r>
              <a:rPr lang="en">
                <a:latin typeface="Roboto Condensed"/>
                <a:ea typeface="Roboto Condensed"/>
                <a:cs typeface="Roboto Condensed"/>
                <a:sym typeface="Roboto Condensed"/>
              </a:rPr>
              <a:t>p and x refer to high dimension and q and y refer to low dimension</a:t>
            </a:r>
            <a:endParaRPr>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type="ctrTitle"/>
          </p:nvPr>
        </p:nvSpPr>
        <p:spPr>
          <a:xfrm>
            <a:off x="-116199" y="2937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ARE LOW-DIMENSIONAL (LD) SIMILARITY SCORES USED?</a:t>
            </a:r>
            <a:endParaRPr/>
          </a:p>
        </p:txBody>
      </p:sp>
      <p:sp>
        <p:nvSpPr>
          <p:cNvPr id="381" name="Google Shape;381;p51"/>
          <p:cNvSpPr txBox="1"/>
          <p:nvPr/>
        </p:nvSpPr>
        <p:spPr>
          <a:xfrm>
            <a:off x="5214750" y="397375"/>
            <a:ext cx="2991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To form the clusters in the low dimensional graph.</a:t>
            </a:r>
            <a:endParaRPr sz="1800">
              <a:latin typeface="Roboto Condensed Light"/>
              <a:ea typeface="Roboto Condensed Light"/>
              <a:cs typeface="Roboto Condensed Light"/>
              <a:sym typeface="Roboto Condensed Light"/>
            </a:endParaRPr>
          </a:p>
        </p:txBody>
      </p:sp>
      <p:sp>
        <p:nvSpPr>
          <p:cNvPr id="382" name="Google Shape;382;p51"/>
          <p:cNvSpPr txBox="1"/>
          <p:nvPr>
            <p:ph type="ctrTitle"/>
          </p:nvPr>
        </p:nvSpPr>
        <p:spPr>
          <a:xfrm>
            <a:off x="-1228974" y="13842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HOW?</a:t>
            </a:r>
            <a:endParaRPr/>
          </a:p>
        </p:txBody>
      </p:sp>
      <p:sp>
        <p:nvSpPr>
          <p:cNvPr id="383" name="Google Shape;383;p51"/>
          <p:cNvSpPr txBox="1"/>
          <p:nvPr/>
        </p:nvSpPr>
        <p:spPr>
          <a:xfrm>
            <a:off x="2400575" y="1384250"/>
            <a:ext cx="6148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LD similarity scores are used to know whether or not a point is in a proper position in </a:t>
            </a:r>
            <a:r>
              <a:rPr lang="en" sz="1800">
                <a:latin typeface="Roboto Condensed Light"/>
                <a:ea typeface="Roboto Condensed Light"/>
                <a:cs typeface="Roboto Condensed Light"/>
                <a:sym typeface="Roboto Condensed Light"/>
              </a:rPr>
              <a:t>the</a:t>
            </a:r>
            <a:r>
              <a:rPr lang="en" sz="1800">
                <a:latin typeface="Roboto Condensed Light"/>
                <a:ea typeface="Roboto Condensed Light"/>
                <a:cs typeface="Roboto Condensed Light"/>
                <a:sym typeface="Roboto Condensed Light"/>
              </a:rPr>
              <a:t> LD graph.</a:t>
            </a:r>
            <a:endParaRPr sz="18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If a pair of points are </a:t>
            </a:r>
            <a:r>
              <a:rPr b="1" lang="en" sz="1800">
                <a:latin typeface="Roboto Condensed"/>
                <a:ea typeface="Roboto Condensed"/>
                <a:cs typeface="Roboto Condensed"/>
                <a:sym typeface="Roboto Condensed"/>
              </a:rPr>
              <a:t>neighbours in the HD graph</a:t>
            </a:r>
            <a:r>
              <a:rPr lang="en" sz="1800">
                <a:latin typeface="Roboto Condensed Light"/>
                <a:ea typeface="Roboto Condensed Light"/>
                <a:cs typeface="Roboto Condensed Light"/>
                <a:sym typeface="Roboto Condensed Light"/>
              </a:rPr>
              <a:t>, then they </a:t>
            </a:r>
            <a:r>
              <a:rPr b="1" lang="en" sz="1800">
                <a:latin typeface="Roboto Condensed"/>
                <a:ea typeface="Roboto Condensed"/>
                <a:cs typeface="Roboto Condensed"/>
                <a:sym typeface="Roboto Condensed"/>
              </a:rPr>
              <a:t>should have high LD similarity scores</a:t>
            </a:r>
            <a:r>
              <a:rPr lang="en" sz="1800">
                <a:latin typeface="Roboto Condensed Light"/>
                <a:ea typeface="Roboto Condensed Light"/>
                <a:cs typeface="Roboto Condensed Light"/>
                <a:sym typeface="Roboto Condensed Light"/>
              </a:rPr>
              <a:t>. So, after the LD graph is initialized UMAP brings neighbour points close to each other and this is judged by their similarity scores, that is, if their LD similarity score is </a:t>
            </a:r>
            <a:r>
              <a:rPr lang="en" sz="1800">
                <a:latin typeface="Roboto Condensed Light"/>
                <a:ea typeface="Roboto Condensed Light"/>
                <a:cs typeface="Roboto Condensed Light"/>
                <a:sym typeface="Roboto Condensed Light"/>
              </a:rPr>
              <a:t>increasing</a:t>
            </a:r>
            <a:r>
              <a:rPr lang="en" sz="1800">
                <a:latin typeface="Roboto Condensed Light"/>
                <a:ea typeface="Roboto Condensed Light"/>
                <a:cs typeface="Roboto Condensed Light"/>
                <a:sym typeface="Roboto Condensed Light"/>
              </a:rPr>
              <a:t> the points are getting closer. Similarly for pair of</a:t>
            </a:r>
            <a:r>
              <a:rPr b="1" lang="en" sz="1800">
                <a:latin typeface="Roboto Condensed"/>
                <a:ea typeface="Roboto Condensed"/>
                <a:cs typeface="Roboto Condensed"/>
                <a:sym typeface="Roboto Condensed"/>
              </a:rPr>
              <a:t> points that are not neighbours</a:t>
            </a:r>
            <a:r>
              <a:rPr lang="en" sz="1800">
                <a:latin typeface="Roboto Condensed Light"/>
                <a:ea typeface="Roboto Condensed Light"/>
                <a:cs typeface="Roboto Condensed Light"/>
                <a:sym typeface="Roboto Condensed Light"/>
              </a:rPr>
              <a:t>, UMAP tries to </a:t>
            </a:r>
            <a:r>
              <a:rPr b="1" lang="en" sz="1800">
                <a:latin typeface="Roboto Condensed"/>
                <a:ea typeface="Roboto Condensed"/>
                <a:cs typeface="Roboto Condensed"/>
                <a:sym typeface="Roboto Condensed"/>
              </a:rPr>
              <a:t>reduce their LD similarity scores</a:t>
            </a:r>
            <a:r>
              <a:rPr lang="en" sz="1800">
                <a:latin typeface="Roboto Condensed Light"/>
                <a:ea typeface="Roboto Condensed Light"/>
                <a:cs typeface="Roboto Condensed Light"/>
                <a:sym typeface="Roboto Condensed Light"/>
              </a:rPr>
              <a:t> and this is how clusters are formed.</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type="ctrTitle"/>
          </p:nvPr>
        </p:nvSpPr>
        <p:spPr>
          <a:xfrm>
            <a:off x="-1536399" y="1308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HOW?</a:t>
            </a:r>
            <a:endParaRPr/>
          </a:p>
        </p:txBody>
      </p:sp>
      <p:pic>
        <p:nvPicPr>
          <p:cNvPr id="389" name="Google Shape;389;p52"/>
          <p:cNvPicPr preferRelativeResize="0"/>
          <p:nvPr/>
        </p:nvPicPr>
        <p:blipFill rotWithShape="1">
          <a:blip r:embed="rId3">
            <a:alphaModFix/>
          </a:blip>
          <a:srcRect b="0" l="0" r="0" t="2123"/>
          <a:stretch/>
        </p:blipFill>
        <p:spPr>
          <a:xfrm>
            <a:off x="0" y="1400300"/>
            <a:ext cx="5911051" cy="3819400"/>
          </a:xfrm>
          <a:prstGeom prst="rect">
            <a:avLst/>
          </a:prstGeom>
          <a:noFill/>
          <a:ln>
            <a:noFill/>
          </a:ln>
        </p:spPr>
      </p:pic>
      <p:sp>
        <p:nvSpPr>
          <p:cNvPr id="390" name="Google Shape;390;p52"/>
          <p:cNvSpPr txBox="1"/>
          <p:nvPr/>
        </p:nvSpPr>
        <p:spPr>
          <a:xfrm>
            <a:off x="164525" y="492800"/>
            <a:ext cx="863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In this </a:t>
            </a:r>
            <a:r>
              <a:rPr lang="en">
                <a:latin typeface="Roboto Condensed Light"/>
                <a:ea typeface="Roboto Condensed Light"/>
                <a:cs typeface="Roboto Condensed Light"/>
                <a:sym typeface="Roboto Condensed Light"/>
              </a:rPr>
              <a:t>example</a:t>
            </a:r>
            <a:r>
              <a:rPr lang="en">
                <a:latin typeface="Roboto Condensed Light"/>
                <a:ea typeface="Roboto Condensed Light"/>
                <a:cs typeface="Roboto Condensed Light"/>
                <a:sym typeface="Roboto Condensed Light"/>
              </a:rPr>
              <a:t>, a 2D graph is converted to 1D by being randomly initialised (just for the explanation here) and point S</a:t>
            </a:r>
            <a:r>
              <a:rPr baseline="-25000" lang="en">
                <a:latin typeface="Roboto Condensed Light"/>
                <a:ea typeface="Roboto Condensed Light"/>
                <a:cs typeface="Roboto Condensed Light"/>
                <a:sym typeface="Roboto Condensed Light"/>
              </a:rPr>
              <a:t>1</a:t>
            </a:r>
            <a:r>
              <a:rPr lang="en">
                <a:latin typeface="Roboto Condensed Light"/>
                <a:ea typeface="Roboto Condensed Light"/>
                <a:cs typeface="Roboto Condensed Light"/>
                <a:sym typeface="Roboto Condensed Light"/>
              </a:rPr>
              <a:t> is moved towards its neighbour S</a:t>
            </a:r>
            <a:r>
              <a:rPr baseline="-25000" lang="en">
                <a:latin typeface="Roboto Condensed Light"/>
                <a:ea typeface="Roboto Condensed Light"/>
                <a:cs typeface="Roboto Condensed Light"/>
                <a:sym typeface="Roboto Condensed Light"/>
              </a:rPr>
              <a:t>0</a:t>
            </a:r>
            <a:r>
              <a:rPr lang="en">
                <a:latin typeface="Roboto Condensed Light"/>
                <a:ea typeface="Roboto Condensed Light"/>
                <a:cs typeface="Roboto Condensed Light"/>
                <a:sym typeface="Roboto Condensed Light"/>
              </a:rPr>
              <a:t> and away from its not neighbour C</a:t>
            </a:r>
            <a:r>
              <a:rPr baseline="-25000" lang="en">
                <a:latin typeface="Roboto Condensed Light"/>
                <a:ea typeface="Roboto Condensed Light"/>
                <a:cs typeface="Roboto Condensed Light"/>
                <a:sym typeface="Roboto Condensed Light"/>
              </a:rPr>
              <a:t>0</a:t>
            </a:r>
            <a:r>
              <a:rPr lang="en">
                <a:latin typeface="Roboto Condensed Light"/>
                <a:ea typeface="Roboto Condensed Light"/>
                <a:cs typeface="Roboto Condensed Light"/>
                <a:sym typeface="Roboto Condensed Light"/>
              </a:rPr>
              <a:t>.</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(The LD joint probability values are random values used only for explanation.)</a:t>
            </a:r>
            <a:endParaRPr>
              <a:latin typeface="Roboto Condensed Light"/>
              <a:ea typeface="Roboto Condensed Light"/>
              <a:cs typeface="Roboto Condensed Light"/>
              <a:sym typeface="Roboto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SPECTRAL EMBEDDING</a:t>
            </a:r>
            <a:endParaRPr/>
          </a:p>
        </p:txBody>
      </p:sp>
      <p:sp>
        <p:nvSpPr>
          <p:cNvPr id="396" name="Google Shape;396;p53"/>
          <p:cNvSpPr txBox="1"/>
          <p:nvPr/>
        </p:nvSpPr>
        <p:spPr>
          <a:xfrm>
            <a:off x="1383725" y="922300"/>
            <a:ext cx="670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oboto Condensed Light"/>
                <a:ea typeface="Roboto Condensed Light"/>
                <a:cs typeface="Roboto Condensed Light"/>
                <a:sym typeface="Roboto Condensed Light"/>
              </a:rPr>
              <a:t>In t-SNE the low dimensional graph is randomly initialised but in UMAP, the low dimensional graph is initialised using </a:t>
            </a:r>
            <a:r>
              <a:rPr b="1" lang="en" sz="1700">
                <a:solidFill>
                  <a:schemeClr val="dk1"/>
                </a:solidFill>
                <a:latin typeface="Roboto Condensed"/>
                <a:ea typeface="Roboto Condensed"/>
                <a:cs typeface="Roboto Condensed"/>
                <a:sym typeface="Roboto Condensed"/>
              </a:rPr>
              <a:t>Spectral Embedding</a:t>
            </a:r>
            <a:r>
              <a:rPr lang="en" sz="2200">
                <a:solidFill>
                  <a:schemeClr val="dk1"/>
                </a:solidFill>
                <a:latin typeface="Roboto Condensed Light"/>
                <a:ea typeface="Roboto Condensed Light"/>
                <a:cs typeface="Roboto Condensed Light"/>
                <a:sym typeface="Roboto Condensed Light"/>
              </a:rPr>
              <a:t>. </a:t>
            </a:r>
            <a:endParaRPr sz="1900"/>
          </a:p>
        </p:txBody>
      </p:sp>
      <p:sp>
        <p:nvSpPr>
          <p:cNvPr id="397" name="Google Shape;397;p53"/>
          <p:cNvSpPr txBox="1"/>
          <p:nvPr/>
        </p:nvSpPr>
        <p:spPr>
          <a:xfrm>
            <a:off x="874975" y="1617575"/>
            <a:ext cx="484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The Spectral Embedding (Laplacian Eigenmaps) algorithm consists of three stages:</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AutoNum type="arabicPeriod"/>
            </a:pPr>
            <a:r>
              <a:rPr lang="en" sz="1600">
                <a:latin typeface="Roboto Condensed Light"/>
                <a:ea typeface="Roboto Condensed Light"/>
                <a:cs typeface="Roboto Condensed Light"/>
                <a:sym typeface="Roboto Condensed Light"/>
              </a:rPr>
              <a:t>Constructing the Adjacency Graph</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AutoNum type="arabicPeriod"/>
            </a:pPr>
            <a:r>
              <a:rPr lang="en" sz="1600">
                <a:latin typeface="Roboto Condensed Light"/>
                <a:ea typeface="Roboto Condensed Light"/>
                <a:cs typeface="Roboto Condensed Light"/>
                <a:sym typeface="Roboto Condensed Light"/>
              </a:rPr>
              <a:t>Choosing the Weights</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AutoNum type="arabicPeriod"/>
            </a:pPr>
            <a:r>
              <a:rPr lang="en" sz="1600">
                <a:latin typeface="Roboto Condensed Light"/>
                <a:ea typeface="Roboto Condensed Light"/>
                <a:cs typeface="Roboto Condensed Light"/>
                <a:sym typeface="Roboto Condensed Light"/>
              </a:rPr>
              <a:t>Obtaining the Eigenmaps</a:t>
            </a:r>
            <a:endParaRPr sz="1600">
              <a:latin typeface="Roboto Condensed Light"/>
              <a:ea typeface="Roboto Condensed Light"/>
              <a:cs typeface="Roboto Condensed Light"/>
              <a:sym typeface="Roboto Condensed Light"/>
            </a:endParaRPr>
          </a:p>
        </p:txBody>
      </p:sp>
      <p:sp>
        <p:nvSpPr>
          <p:cNvPr id="398" name="Google Shape;398;p53"/>
          <p:cNvSpPr txBox="1"/>
          <p:nvPr/>
        </p:nvSpPr>
        <p:spPr>
          <a:xfrm>
            <a:off x="874975" y="3033575"/>
            <a:ext cx="4800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latin typeface="Roboto Condensed Light"/>
                <a:ea typeface="Roboto Condensed Light"/>
                <a:cs typeface="Roboto Condensed Light"/>
                <a:sym typeface="Roboto Condensed Light"/>
              </a:rPr>
              <a:t>STEP 1</a:t>
            </a:r>
            <a:r>
              <a:rPr lang="en" sz="1600">
                <a:latin typeface="Roboto Condensed Light"/>
                <a:ea typeface="Roboto Condensed Light"/>
                <a:cs typeface="Roboto Condensed Light"/>
                <a:sym typeface="Roboto Condensed Light"/>
              </a:rPr>
              <a:t>: </a:t>
            </a:r>
            <a:r>
              <a:rPr lang="en" sz="1600">
                <a:latin typeface="Roboto Condensed Light"/>
                <a:ea typeface="Roboto Condensed Light"/>
                <a:cs typeface="Roboto Condensed Light"/>
                <a:sym typeface="Roboto Condensed Light"/>
              </a:rPr>
              <a:t>The first step is to construct an adjacency graph based on the given data. We put an edge between nodes i and j if the corresponding data-points are “close”. In UMAP two points are said to be close if one of them is among the N-nearest neighbours of the other.</a:t>
            </a:r>
            <a:endParaRPr sz="1600">
              <a:latin typeface="Roboto Condensed Light"/>
              <a:ea typeface="Roboto Condensed Light"/>
              <a:cs typeface="Roboto Condensed Light"/>
              <a:sym typeface="Roboto Condensed Light"/>
            </a:endParaRPr>
          </a:p>
        </p:txBody>
      </p:sp>
      <p:sp>
        <p:nvSpPr>
          <p:cNvPr id="399" name="Google Shape;399;p53"/>
          <p:cNvSpPr txBox="1"/>
          <p:nvPr/>
        </p:nvSpPr>
        <p:spPr>
          <a:xfrm>
            <a:off x="3290700" y="4743300"/>
            <a:ext cx="72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https://medium.com/mlearning-ai/demystifying-spectral-embedding-b2368bba580</a:t>
            </a:r>
            <a:endParaRPr>
              <a:latin typeface="Roboto Condensed Light"/>
              <a:ea typeface="Roboto Condensed Light"/>
              <a:cs typeface="Roboto Condensed Light"/>
              <a:sym typeface="Roboto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idx="6" type="ctrTitle"/>
          </p:nvPr>
        </p:nvSpPr>
        <p:spPr>
          <a:xfrm>
            <a:off x="1964851" y="1400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SPECTRAL EMBEDDING</a:t>
            </a:r>
            <a:endParaRPr/>
          </a:p>
        </p:txBody>
      </p:sp>
      <p:sp>
        <p:nvSpPr>
          <p:cNvPr id="405" name="Google Shape;405;p54"/>
          <p:cNvSpPr txBox="1"/>
          <p:nvPr/>
        </p:nvSpPr>
        <p:spPr>
          <a:xfrm>
            <a:off x="1087825" y="1851250"/>
            <a:ext cx="3984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STEP 3: </a:t>
            </a:r>
            <a:r>
              <a:rPr lang="en">
                <a:latin typeface="Roboto Condensed Light"/>
                <a:ea typeface="Roboto Condensed Light"/>
                <a:cs typeface="Roboto Condensed Light"/>
                <a:sym typeface="Roboto Condensed Light"/>
              </a:rPr>
              <a:t>After the second step, we will have the weight matrix (W) with us. Using W, we will obtain the diagonal weight matrix (D), whose entries are column (or row, since W is symmetric) sums of W, i.e., Dᵢᵢ = ∑ⱼ Wⱼᵢ. Once we have obtained D, we will obtain the Laplacian Matrix (L), where L = D-W.</a:t>
            </a:r>
            <a:endParaRPr>
              <a:latin typeface="Roboto Condensed Light"/>
              <a:ea typeface="Roboto Condensed Light"/>
              <a:cs typeface="Roboto Condensed Light"/>
              <a:sym typeface="Roboto Condensed Light"/>
            </a:endParaRPr>
          </a:p>
        </p:txBody>
      </p:sp>
      <p:sp>
        <p:nvSpPr>
          <p:cNvPr id="406" name="Google Shape;406;p54"/>
          <p:cNvSpPr txBox="1"/>
          <p:nvPr/>
        </p:nvSpPr>
        <p:spPr>
          <a:xfrm>
            <a:off x="1087825" y="323490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L f₀ =λ₀Df₀</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L f₁ =λ₁Df₁</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L fₖ -₁ =λₖ -₁Dfₖ -₁</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where, f₀,f₁ … fₖ -₁, represent the eigenvectors to this problem, ordered according to their eigenvalues, i.e., 0 = λ₀ ≤ λ₁ … ≤ λₖ -₁.</a:t>
            </a:r>
            <a:endParaRPr b="1">
              <a:latin typeface="Roboto Condensed"/>
              <a:ea typeface="Roboto Condensed"/>
              <a:cs typeface="Roboto Condensed"/>
              <a:sym typeface="Roboto Condensed"/>
            </a:endParaRPr>
          </a:p>
        </p:txBody>
      </p:sp>
      <p:sp>
        <p:nvSpPr>
          <p:cNvPr id="407" name="Google Shape;407;p54"/>
          <p:cNvSpPr txBox="1"/>
          <p:nvPr/>
        </p:nvSpPr>
        <p:spPr>
          <a:xfrm>
            <a:off x="4370475" y="366600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From these k eigenvectors, we leave out the eigenvector f₀ corresponding to eigenvalue 0, and use the next m eigenvectors for obtaining the </a:t>
            </a:r>
            <a:r>
              <a:rPr b="1" lang="en">
                <a:latin typeface="Roboto Condensed"/>
                <a:ea typeface="Roboto Condensed"/>
                <a:cs typeface="Roboto Condensed"/>
                <a:sym typeface="Roboto Condensed"/>
              </a:rPr>
              <a:t>lower m-dimensional representations, i.e.,</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xᵢ = [f₁(i), … fₘ(i)]</a:t>
            </a:r>
            <a:endParaRPr b="1">
              <a:latin typeface="Roboto Condensed"/>
              <a:ea typeface="Roboto Condensed"/>
              <a:cs typeface="Roboto Condensed"/>
              <a:sym typeface="Roboto Condensed"/>
            </a:endParaRPr>
          </a:p>
        </p:txBody>
      </p:sp>
      <p:sp>
        <p:nvSpPr>
          <p:cNvPr id="408" name="Google Shape;408;p54"/>
          <p:cNvSpPr txBox="1"/>
          <p:nvPr/>
        </p:nvSpPr>
        <p:spPr>
          <a:xfrm>
            <a:off x="1844875" y="721275"/>
            <a:ext cx="355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STEP 2: While assigning weights we make </a:t>
            </a:r>
            <a:r>
              <a:rPr b="1" lang="en">
                <a:latin typeface="Roboto Condensed"/>
                <a:ea typeface="Roboto Condensed"/>
                <a:cs typeface="Roboto Condensed"/>
                <a:sym typeface="Roboto Condensed"/>
              </a:rPr>
              <a:t>Wᵢⱼ = 1 if vertices i and j are connected by an edge</a:t>
            </a:r>
            <a:r>
              <a:rPr lang="en">
                <a:latin typeface="Roboto Condensed Light"/>
                <a:ea typeface="Roboto Condensed Light"/>
                <a:cs typeface="Roboto Condensed Light"/>
                <a:sym typeface="Roboto Condensed Light"/>
              </a:rPr>
              <a:t> (that is, if they are among their nearest neighbours), otherwise put Wᵢⱼ = 0.</a:t>
            </a:r>
            <a:endParaRPr>
              <a:latin typeface="Roboto Condensed Light"/>
              <a:ea typeface="Roboto Condensed Light"/>
              <a:cs typeface="Roboto Condensed Light"/>
              <a:sym typeface="Roboto Condensed Light"/>
            </a:endParaRPr>
          </a:p>
        </p:txBody>
      </p:sp>
      <p:pic>
        <p:nvPicPr>
          <p:cNvPr id="409" name="Google Shape;409;p54"/>
          <p:cNvPicPr preferRelativeResize="0"/>
          <p:nvPr/>
        </p:nvPicPr>
        <p:blipFill>
          <a:blip r:embed="rId3">
            <a:alphaModFix/>
          </a:blip>
          <a:stretch>
            <a:fillRect/>
          </a:stretch>
        </p:blipFill>
        <p:spPr>
          <a:xfrm>
            <a:off x="5534020" y="1597370"/>
            <a:ext cx="2824850" cy="1731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type="ctrTitle"/>
          </p:nvPr>
        </p:nvSpPr>
        <p:spPr>
          <a:xfrm>
            <a:off x="1551000" y="435650"/>
            <a:ext cx="55911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 IMPORTANT PARAMETERS OF UMAPs</a:t>
            </a:r>
            <a:endParaRPr/>
          </a:p>
        </p:txBody>
      </p:sp>
      <p:sp>
        <p:nvSpPr>
          <p:cNvPr id="415" name="Google Shape;415;p55"/>
          <p:cNvSpPr txBox="1"/>
          <p:nvPr/>
        </p:nvSpPr>
        <p:spPr>
          <a:xfrm>
            <a:off x="1774650" y="1430725"/>
            <a:ext cx="5143800" cy="16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50">
                <a:solidFill>
                  <a:srgbClr val="333333"/>
                </a:solidFill>
                <a:latin typeface="Roboto"/>
                <a:ea typeface="Roboto"/>
                <a:cs typeface="Roboto"/>
                <a:sym typeface="Roboto"/>
              </a:rPr>
              <a:t>We'll consider the two most commonly used parameters: </a:t>
            </a:r>
            <a:r>
              <a:rPr lang="en" sz="1700">
                <a:solidFill>
                  <a:srgbClr val="333333"/>
                </a:solidFill>
                <a:latin typeface="Courier New"/>
                <a:ea typeface="Courier New"/>
                <a:cs typeface="Courier New"/>
                <a:sym typeface="Courier New"/>
              </a:rPr>
              <a:t>n_neighbors</a:t>
            </a:r>
            <a:r>
              <a:rPr lang="en" sz="1950">
                <a:solidFill>
                  <a:srgbClr val="333333"/>
                </a:solidFill>
                <a:latin typeface="Roboto"/>
                <a:ea typeface="Roboto"/>
                <a:cs typeface="Roboto"/>
                <a:sym typeface="Roboto"/>
              </a:rPr>
              <a:t> and </a:t>
            </a:r>
            <a:r>
              <a:rPr lang="en" sz="1700">
                <a:solidFill>
                  <a:srgbClr val="333333"/>
                </a:solidFill>
                <a:latin typeface="Courier New"/>
                <a:ea typeface="Courier New"/>
                <a:cs typeface="Courier New"/>
                <a:sym typeface="Courier New"/>
              </a:rPr>
              <a:t>min_dist</a:t>
            </a:r>
            <a:r>
              <a:rPr lang="en" sz="1950">
                <a:solidFill>
                  <a:srgbClr val="333333"/>
                </a:solidFill>
                <a:latin typeface="Roboto"/>
                <a:ea typeface="Roboto"/>
                <a:cs typeface="Roboto"/>
                <a:sym typeface="Roboto"/>
              </a:rPr>
              <a:t>, which are effectively used to control the balance between local and global structure in the final projection.</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ph type="ctrTitle"/>
          </p:nvPr>
        </p:nvSpPr>
        <p:spPr>
          <a:xfrm>
            <a:off x="1776450" y="117650"/>
            <a:ext cx="55911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NEAREST NEIGHBOURS</a:t>
            </a:r>
            <a:endParaRPr/>
          </a:p>
        </p:txBody>
      </p:sp>
      <p:sp>
        <p:nvSpPr>
          <p:cNvPr id="421" name="Google Shape;421;p56"/>
          <p:cNvSpPr txBox="1"/>
          <p:nvPr/>
        </p:nvSpPr>
        <p:spPr>
          <a:xfrm>
            <a:off x="244900" y="587450"/>
            <a:ext cx="6929100" cy="25101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lang="en" sz="1300">
                <a:solidFill>
                  <a:srgbClr val="333333"/>
                </a:solidFill>
                <a:latin typeface="Roboto"/>
                <a:ea typeface="Roboto"/>
                <a:cs typeface="Roboto"/>
                <a:sym typeface="Roboto"/>
              </a:rPr>
              <a:t>The most important parameter is </a:t>
            </a:r>
            <a:r>
              <a:rPr lang="en">
                <a:solidFill>
                  <a:srgbClr val="333333"/>
                </a:solidFill>
                <a:latin typeface="Courier New"/>
                <a:ea typeface="Courier New"/>
                <a:cs typeface="Courier New"/>
                <a:sym typeface="Courier New"/>
              </a:rPr>
              <a:t>n_neighbors</a:t>
            </a:r>
            <a:r>
              <a:rPr lang="en" sz="1300">
                <a:solidFill>
                  <a:srgbClr val="333333"/>
                </a:solidFill>
                <a:latin typeface="Roboto"/>
                <a:ea typeface="Roboto"/>
                <a:cs typeface="Roboto"/>
                <a:sym typeface="Roboto"/>
              </a:rPr>
              <a:t> - the number of approximate nearest neighbors used to construct the initial high-dimensional graph. It effectively controls how UMAP balances local versus global structure - </a:t>
            </a:r>
            <a:r>
              <a:rPr b="1" lang="en" sz="1300">
                <a:solidFill>
                  <a:srgbClr val="333333"/>
                </a:solidFill>
                <a:latin typeface="Roboto"/>
                <a:ea typeface="Roboto"/>
                <a:cs typeface="Roboto"/>
                <a:sym typeface="Roboto"/>
              </a:rPr>
              <a:t>low values will push UMAP to focus more on local structure</a:t>
            </a:r>
            <a:r>
              <a:rPr lang="en" sz="1300">
                <a:solidFill>
                  <a:srgbClr val="333333"/>
                </a:solidFill>
                <a:latin typeface="Roboto"/>
                <a:ea typeface="Roboto"/>
                <a:cs typeface="Roboto"/>
                <a:sym typeface="Roboto"/>
              </a:rPr>
              <a:t> by constraining the number of neighboring points considered when analyzing the data in high dimensions, while </a:t>
            </a:r>
            <a:r>
              <a:rPr b="1" lang="en" sz="1300">
                <a:solidFill>
                  <a:srgbClr val="333333"/>
                </a:solidFill>
                <a:latin typeface="Roboto"/>
                <a:ea typeface="Roboto"/>
                <a:cs typeface="Roboto"/>
                <a:sym typeface="Roboto"/>
              </a:rPr>
              <a:t>high values will push UMAP towards representing the big-picture structure</a:t>
            </a:r>
            <a:r>
              <a:rPr lang="en" sz="1300">
                <a:solidFill>
                  <a:srgbClr val="333333"/>
                </a:solidFill>
                <a:latin typeface="Roboto"/>
                <a:ea typeface="Roboto"/>
                <a:cs typeface="Roboto"/>
                <a:sym typeface="Roboto"/>
              </a:rPr>
              <a:t> while losing fine detail.</a:t>
            </a:r>
            <a:endParaRPr sz="1300">
              <a:solidFill>
                <a:srgbClr val="333333"/>
              </a:solidFill>
              <a:latin typeface="Roboto"/>
              <a:ea typeface="Roboto"/>
              <a:cs typeface="Roboto"/>
              <a:sym typeface="Roboto"/>
            </a:endParaRPr>
          </a:p>
          <a:p>
            <a:pPr indent="0" lvl="0" marL="0" rtl="0" algn="l">
              <a:lnSpc>
                <a:spcPct val="160000"/>
              </a:lnSpc>
              <a:spcBef>
                <a:spcPts val="1400"/>
              </a:spcBef>
              <a:spcAft>
                <a:spcPts val="1400"/>
              </a:spcAft>
              <a:buNone/>
            </a:pPr>
            <a:r>
              <a:t/>
            </a:r>
            <a:endParaRPr sz="1300">
              <a:solidFill>
                <a:srgbClr val="333333"/>
              </a:solidFill>
              <a:latin typeface="Roboto"/>
              <a:ea typeface="Roboto"/>
              <a:cs typeface="Roboto"/>
              <a:sym typeface="Roboto"/>
            </a:endParaRPr>
          </a:p>
        </p:txBody>
      </p:sp>
      <p:pic>
        <p:nvPicPr>
          <p:cNvPr id="422" name="Google Shape;422;p56"/>
          <p:cNvPicPr preferRelativeResize="0"/>
          <p:nvPr/>
        </p:nvPicPr>
        <p:blipFill>
          <a:blip r:embed="rId3">
            <a:alphaModFix/>
          </a:blip>
          <a:stretch>
            <a:fillRect/>
          </a:stretch>
        </p:blipFill>
        <p:spPr>
          <a:xfrm>
            <a:off x="4565801" y="2654675"/>
            <a:ext cx="4578198" cy="2565025"/>
          </a:xfrm>
          <a:prstGeom prst="rect">
            <a:avLst/>
          </a:prstGeom>
          <a:noFill/>
          <a:ln>
            <a:noFill/>
          </a:ln>
        </p:spPr>
      </p:pic>
      <p:pic>
        <p:nvPicPr>
          <p:cNvPr id="423" name="Google Shape;423;p56"/>
          <p:cNvPicPr preferRelativeResize="0"/>
          <p:nvPr/>
        </p:nvPicPr>
        <p:blipFill>
          <a:blip r:embed="rId4">
            <a:alphaModFix/>
          </a:blip>
          <a:stretch>
            <a:fillRect/>
          </a:stretch>
        </p:blipFill>
        <p:spPr>
          <a:xfrm>
            <a:off x="0" y="2654675"/>
            <a:ext cx="4743051" cy="2565025"/>
          </a:xfrm>
          <a:prstGeom prst="rect">
            <a:avLst/>
          </a:prstGeom>
          <a:noFill/>
          <a:ln>
            <a:noFill/>
          </a:ln>
        </p:spPr>
      </p:pic>
      <p:pic>
        <p:nvPicPr>
          <p:cNvPr id="424" name="Google Shape;424;p56"/>
          <p:cNvPicPr preferRelativeResize="0"/>
          <p:nvPr/>
        </p:nvPicPr>
        <p:blipFill rotWithShape="1">
          <a:blip r:embed="rId5">
            <a:alphaModFix/>
          </a:blip>
          <a:srcRect b="2604" l="11049" r="16355" t="10279"/>
          <a:stretch/>
        </p:blipFill>
        <p:spPr>
          <a:xfrm>
            <a:off x="7342850" y="799037"/>
            <a:ext cx="1801150" cy="1703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7"/>
          <p:cNvSpPr txBox="1"/>
          <p:nvPr>
            <p:ph type="ctrTitle"/>
          </p:nvPr>
        </p:nvSpPr>
        <p:spPr>
          <a:xfrm>
            <a:off x="1838951" y="1179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MINIMUM DISTANCE</a:t>
            </a:r>
            <a:endParaRPr/>
          </a:p>
        </p:txBody>
      </p:sp>
      <p:sp>
        <p:nvSpPr>
          <p:cNvPr id="430" name="Google Shape;430;p57"/>
          <p:cNvSpPr txBox="1"/>
          <p:nvPr/>
        </p:nvSpPr>
        <p:spPr>
          <a:xfrm>
            <a:off x="236500" y="793250"/>
            <a:ext cx="6693900" cy="17148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1400"/>
              </a:spcAft>
              <a:buNone/>
            </a:pPr>
            <a:r>
              <a:rPr lang="en" sz="1300">
                <a:solidFill>
                  <a:srgbClr val="333333"/>
                </a:solidFill>
                <a:latin typeface="Roboto"/>
                <a:ea typeface="Roboto"/>
                <a:cs typeface="Roboto"/>
                <a:sym typeface="Roboto"/>
              </a:rPr>
              <a:t>The second parameter we’ll investigate is </a:t>
            </a:r>
            <a:r>
              <a:rPr lang="en">
                <a:solidFill>
                  <a:srgbClr val="333333"/>
                </a:solidFill>
                <a:latin typeface="Courier New"/>
                <a:ea typeface="Courier New"/>
                <a:cs typeface="Courier New"/>
                <a:sym typeface="Courier New"/>
              </a:rPr>
              <a:t>min_dist</a:t>
            </a:r>
            <a:r>
              <a:rPr lang="en" sz="1300">
                <a:solidFill>
                  <a:srgbClr val="333333"/>
                </a:solidFill>
                <a:latin typeface="Roboto"/>
                <a:ea typeface="Roboto"/>
                <a:cs typeface="Roboto"/>
                <a:sym typeface="Roboto"/>
              </a:rPr>
              <a:t>, or the minimum distance between points in low-dimensional space. This parameter controls how tightly UMAP clumps points together, with </a:t>
            </a:r>
            <a:r>
              <a:rPr b="1" lang="en" sz="1300">
                <a:solidFill>
                  <a:srgbClr val="333333"/>
                </a:solidFill>
                <a:latin typeface="Roboto"/>
                <a:ea typeface="Roboto"/>
                <a:cs typeface="Roboto"/>
                <a:sym typeface="Roboto"/>
              </a:rPr>
              <a:t>low values leading to more tightly packed embeddings</a:t>
            </a:r>
            <a:r>
              <a:rPr lang="en" sz="1300">
                <a:solidFill>
                  <a:srgbClr val="333333"/>
                </a:solidFill>
                <a:latin typeface="Roboto"/>
                <a:ea typeface="Roboto"/>
                <a:cs typeface="Roboto"/>
                <a:sym typeface="Roboto"/>
              </a:rPr>
              <a:t>. </a:t>
            </a:r>
            <a:r>
              <a:rPr b="1" lang="en" sz="1300">
                <a:solidFill>
                  <a:srgbClr val="333333"/>
                </a:solidFill>
                <a:latin typeface="Roboto"/>
                <a:ea typeface="Roboto"/>
                <a:cs typeface="Roboto"/>
                <a:sym typeface="Roboto"/>
              </a:rPr>
              <a:t>Larger values of </a:t>
            </a:r>
            <a:r>
              <a:rPr b="1" lang="en">
                <a:solidFill>
                  <a:srgbClr val="333333"/>
                </a:solidFill>
                <a:latin typeface="Courier New"/>
                <a:ea typeface="Courier New"/>
                <a:cs typeface="Courier New"/>
                <a:sym typeface="Courier New"/>
              </a:rPr>
              <a:t>min_dist</a:t>
            </a:r>
            <a:r>
              <a:rPr b="1" lang="en" sz="1300">
                <a:solidFill>
                  <a:srgbClr val="333333"/>
                </a:solidFill>
                <a:latin typeface="Roboto"/>
                <a:ea typeface="Roboto"/>
                <a:cs typeface="Roboto"/>
                <a:sym typeface="Roboto"/>
              </a:rPr>
              <a:t> will make UMAP pack points together more loosely</a:t>
            </a:r>
            <a:r>
              <a:rPr lang="en" sz="1300">
                <a:solidFill>
                  <a:srgbClr val="333333"/>
                </a:solidFill>
                <a:latin typeface="Roboto"/>
                <a:ea typeface="Roboto"/>
                <a:cs typeface="Roboto"/>
                <a:sym typeface="Roboto"/>
              </a:rPr>
              <a:t>, focusing instead on the preservation of the broad topological structure.</a:t>
            </a:r>
            <a:endParaRPr sz="1300">
              <a:solidFill>
                <a:srgbClr val="333333"/>
              </a:solidFill>
              <a:latin typeface="Roboto"/>
              <a:ea typeface="Roboto"/>
              <a:cs typeface="Roboto"/>
              <a:sym typeface="Roboto"/>
            </a:endParaRPr>
          </a:p>
        </p:txBody>
      </p:sp>
      <p:pic>
        <p:nvPicPr>
          <p:cNvPr id="431" name="Google Shape;431;p57"/>
          <p:cNvPicPr preferRelativeResize="0"/>
          <p:nvPr/>
        </p:nvPicPr>
        <p:blipFill>
          <a:blip r:embed="rId3">
            <a:alphaModFix/>
          </a:blip>
          <a:stretch>
            <a:fillRect/>
          </a:stretch>
        </p:blipFill>
        <p:spPr>
          <a:xfrm>
            <a:off x="4711675" y="2696733"/>
            <a:ext cx="4432324" cy="2483306"/>
          </a:xfrm>
          <a:prstGeom prst="rect">
            <a:avLst/>
          </a:prstGeom>
          <a:noFill/>
          <a:ln>
            <a:noFill/>
          </a:ln>
        </p:spPr>
      </p:pic>
      <p:pic>
        <p:nvPicPr>
          <p:cNvPr id="432" name="Google Shape;432;p57"/>
          <p:cNvPicPr preferRelativeResize="0"/>
          <p:nvPr/>
        </p:nvPicPr>
        <p:blipFill rotWithShape="1">
          <a:blip r:embed="rId4">
            <a:alphaModFix/>
          </a:blip>
          <a:srcRect b="16119" l="12038" r="13600" t="15227"/>
          <a:stretch/>
        </p:blipFill>
        <p:spPr>
          <a:xfrm>
            <a:off x="-1" y="2696718"/>
            <a:ext cx="4711680" cy="2446775"/>
          </a:xfrm>
          <a:prstGeom prst="rect">
            <a:avLst/>
          </a:prstGeom>
          <a:noFill/>
          <a:ln>
            <a:noFill/>
          </a:ln>
        </p:spPr>
      </p:pic>
      <p:pic>
        <p:nvPicPr>
          <p:cNvPr id="433" name="Google Shape;433;p57"/>
          <p:cNvPicPr preferRelativeResize="0"/>
          <p:nvPr/>
        </p:nvPicPr>
        <p:blipFill rotWithShape="1">
          <a:blip r:embed="rId5">
            <a:alphaModFix/>
          </a:blip>
          <a:srcRect b="2604" l="11049" r="16355" t="10279"/>
          <a:stretch/>
        </p:blipFill>
        <p:spPr>
          <a:xfrm>
            <a:off x="7342850" y="799037"/>
            <a:ext cx="1801150" cy="1703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1"/>
          <p:cNvSpPr txBox="1"/>
          <p:nvPr>
            <p:ph type="ctrTitle"/>
          </p:nvPr>
        </p:nvSpPr>
        <p:spPr>
          <a:xfrm flipH="1">
            <a:off x="886950" y="3085150"/>
            <a:ext cx="52662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DIMENSIONALITY REDUCTION: WHAT AND WHY?</a:t>
            </a:r>
            <a:endParaRPr sz="2800"/>
          </a:p>
        </p:txBody>
      </p:sp>
      <p:sp>
        <p:nvSpPr>
          <p:cNvPr id="172" name="Google Shape;172;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73" name="Google Shape;173;p31"/>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174" name="Google Shape;174;p31"/>
          <p:cNvGrpSpPr/>
          <p:nvPr/>
        </p:nvGrpSpPr>
        <p:grpSpPr>
          <a:xfrm>
            <a:off x="8089940" y="561326"/>
            <a:ext cx="423413" cy="421569"/>
            <a:chOff x="7703675" y="2541175"/>
            <a:chExt cx="499425" cy="497250"/>
          </a:xfrm>
        </p:grpSpPr>
        <p:sp>
          <p:nvSpPr>
            <p:cNvPr id="175" name="Google Shape;175;p3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nvSpPr>
        <p:spPr>
          <a:xfrm>
            <a:off x="2461350" y="213625"/>
            <a:ext cx="4221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latin typeface="Roboto Condensed"/>
                <a:ea typeface="Roboto Condensed"/>
                <a:cs typeface="Roboto Condensed"/>
                <a:sym typeface="Roboto Condensed"/>
              </a:rPr>
              <a:t>CODE FOR t-SNE</a:t>
            </a:r>
            <a:endParaRPr sz="2800">
              <a:latin typeface="Roboto Condensed"/>
              <a:ea typeface="Roboto Condensed"/>
              <a:cs typeface="Roboto Condensed"/>
              <a:sym typeface="Roboto Condensed"/>
            </a:endParaRPr>
          </a:p>
        </p:txBody>
      </p:sp>
      <p:sp>
        <p:nvSpPr>
          <p:cNvPr id="439" name="Google Shape;439;p58"/>
          <p:cNvSpPr txBox="1"/>
          <p:nvPr/>
        </p:nvSpPr>
        <p:spPr>
          <a:xfrm>
            <a:off x="1076000" y="829225"/>
            <a:ext cx="7295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import numpy as np</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import matplotlib.pyplot as plt</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import pandas as pd</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import seaborn as sn</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import scipy as sp</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from keras.datasets import mnist</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(X_train, y_train), _ = mnist.load_data()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np.shape(X_train)</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data = np.reshape(X_train,(len(X_train),784))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labels=y_train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data,labels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from sklearn.preprocessing import StandardScaler</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std_data = StandardScaler().fit_transform(data)</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print(std_data.shape)</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440" name="Google Shape;440;p58"/>
          <p:cNvSpPr txBox="1"/>
          <p:nvPr/>
        </p:nvSpPr>
        <p:spPr>
          <a:xfrm>
            <a:off x="4800600" y="829225"/>
            <a:ext cx="30000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from sklearn.manifold import TSNE</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model = TSNE(n_components=2,perplexity=100,learning_rate=1000,n_iter=500, random_state=0)</a:t>
            </a:r>
            <a:endParaRPr b="1">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tsne_data = model.fit_transform(data[:25000])</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tsne_data = np.vstack((tsne_data.T, labels[:25000])).T</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tsne_df = pd.DataFrame(data=tsne_data, columns=("Dim_1", "Dim_2", "label"))</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sn.FacetGrid(tsne_df, hue="label", height=8).map(plt.scatter, 'Dim_1', 'Dim_2').add_legend()</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plt.show()</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nvSpPr>
        <p:spPr>
          <a:xfrm>
            <a:off x="1963100" y="237300"/>
            <a:ext cx="539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Roboto Condensed Light"/>
                <a:ea typeface="Roboto Condensed Light"/>
                <a:cs typeface="Roboto Condensed Light"/>
                <a:sym typeface="Roboto Condensed Light"/>
              </a:rPr>
              <a:t>OUTPUT OF t-SNE ON MNIST DATA</a:t>
            </a:r>
            <a:endParaRPr sz="2800">
              <a:latin typeface="Roboto Condensed Light"/>
              <a:ea typeface="Roboto Condensed Light"/>
              <a:cs typeface="Roboto Condensed Light"/>
              <a:sym typeface="Roboto Condensed Light"/>
            </a:endParaRPr>
          </a:p>
        </p:txBody>
      </p:sp>
      <p:pic>
        <p:nvPicPr>
          <p:cNvPr id="446" name="Google Shape;446;p59"/>
          <p:cNvPicPr preferRelativeResize="0"/>
          <p:nvPr/>
        </p:nvPicPr>
        <p:blipFill rotWithShape="1">
          <a:blip r:embed="rId3">
            <a:alphaModFix/>
          </a:blip>
          <a:srcRect b="8717" l="10220" r="50768" t="28519"/>
          <a:stretch/>
        </p:blipFill>
        <p:spPr>
          <a:xfrm>
            <a:off x="2483900" y="1033925"/>
            <a:ext cx="4176202" cy="3779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nvSpPr>
        <p:spPr>
          <a:xfrm>
            <a:off x="0" y="701975"/>
            <a:ext cx="62316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import umap.umap_ as umap</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from sklearn.datasets import fetch_openml</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import matplotlib.pyplot as plt</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import seaborn as sns</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import numpy as np</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sns.set(context="paper", style="white")</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mnist = fetch_openml("mnist_784", version=1)</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reducer = umap.UMAP(random_state=42)</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embedding = reducer.fit_transform(mnist.data)</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fig, ax = plt.subplots(figsize=(12, 10))</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color = mnist.target.astype(int)</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plt.scatter(embedding[:, 0], embedding[:, 1], c=color, cmap="Spectral", s=0.1)</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plt.gca().set_aspect('equal', 'datalim')</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plt.colorbar(boundaries=np.arange(11)-0.5).set_ticks(np.arange(10))</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plt.title("MNIST data embedded into two dimensions by UMAP", fontsize=18)</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plt.legend()</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plt.show()</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452" name="Google Shape;452;p60"/>
          <p:cNvSpPr txBox="1"/>
          <p:nvPr/>
        </p:nvSpPr>
        <p:spPr>
          <a:xfrm>
            <a:off x="2175950" y="140525"/>
            <a:ext cx="4221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latin typeface="Roboto Condensed"/>
                <a:ea typeface="Roboto Condensed"/>
                <a:cs typeface="Roboto Condensed"/>
                <a:sym typeface="Roboto Condensed"/>
              </a:rPr>
              <a:t>CODE FOR UMAP</a:t>
            </a:r>
            <a:endParaRPr sz="2800">
              <a:latin typeface="Roboto Condensed"/>
              <a:ea typeface="Roboto Condensed"/>
              <a:cs typeface="Roboto Condensed"/>
              <a:sym typeface="Roboto Condensed"/>
            </a:endParaRPr>
          </a:p>
        </p:txBody>
      </p:sp>
      <p:pic>
        <p:nvPicPr>
          <p:cNvPr id="453" name="Google Shape;453;p60"/>
          <p:cNvPicPr preferRelativeResize="0"/>
          <p:nvPr/>
        </p:nvPicPr>
        <p:blipFill rotWithShape="1">
          <a:blip r:embed="rId3">
            <a:alphaModFix/>
          </a:blip>
          <a:srcRect b="4920" l="6971" r="16499" t="6253"/>
          <a:stretch/>
        </p:blipFill>
        <p:spPr>
          <a:xfrm>
            <a:off x="3830900" y="923875"/>
            <a:ext cx="4787002" cy="2756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nvSpPr>
        <p:spPr>
          <a:xfrm>
            <a:off x="461600" y="13950"/>
            <a:ext cx="8418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latin typeface="Roboto Condensed Light"/>
                <a:ea typeface="Roboto Condensed Light"/>
                <a:cs typeface="Roboto Condensed Light"/>
                <a:sym typeface="Roboto Condensed Light"/>
              </a:rPr>
              <a:t>COMPARISON OF TWO COST FUNCTIONS</a:t>
            </a:r>
            <a:endParaRPr sz="2800">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2800">
                <a:latin typeface="Roboto Condensed Light"/>
                <a:ea typeface="Roboto Condensed Light"/>
                <a:cs typeface="Roboto Condensed Light"/>
                <a:sym typeface="Roboto Condensed Light"/>
              </a:rPr>
              <a:t>AND THEIR EFFECT ON LOCAL AND GLOBAL STRUCTURE</a:t>
            </a:r>
            <a:endParaRPr sz="2800">
              <a:latin typeface="Roboto Condensed Light"/>
              <a:ea typeface="Roboto Condensed Light"/>
              <a:cs typeface="Roboto Condensed Light"/>
              <a:sym typeface="Roboto Condensed Light"/>
            </a:endParaRPr>
          </a:p>
        </p:txBody>
      </p:sp>
      <p:pic>
        <p:nvPicPr>
          <p:cNvPr id="459" name="Google Shape;459;p61"/>
          <p:cNvPicPr preferRelativeResize="0"/>
          <p:nvPr/>
        </p:nvPicPr>
        <p:blipFill>
          <a:blip r:embed="rId3">
            <a:alphaModFix/>
          </a:blip>
          <a:stretch>
            <a:fillRect/>
          </a:stretch>
        </p:blipFill>
        <p:spPr>
          <a:xfrm>
            <a:off x="686963" y="3145275"/>
            <a:ext cx="7675475" cy="982925"/>
          </a:xfrm>
          <a:prstGeom prst="rect">
            <a:avLst/>
          </a:prstGeom>
          <a:noFill/>
          <a:ln>
            <a:noFill/>
          </a:ln>
        </p:spPr>
      </p:pic>
      <p:pic>
        <p:nvPicPr>
          <p:cNvPr id="460" name="Google Shape;460;p61"/>
          <p:cNvPicPr preferRelativeResize="0"/>
          <p:nvPr/>
        </p:nvPicPr>
        <p:blipFill>
          <a:blip r:embed="rId4">
            <a:alphaModFix/>
          </a:blip>
          <a:stretch>
            <a:fillRect/>
          </a:stretch>
        </p:blipFill>
        <p:spPr>
          <a:xfrm>
            <a:off x="534575" y="1387350"/>
            <a:ext cx="3981450" cy="1152525"/>
          </a:xfrm>
          <a:prstGeom prst="rect">
            <a:avLst/>
          </a:prstGeom>
          <a:noFill/>
          <a:ln>
            <a:noFill/>
          </a:ln>
        </p:spPr>
      </p:pic>
      <p:sp>
        <p:nvSpPr>
          <p:cNvPr id="461" name="Google Shape;461;p61"/>
          <p:cNvSpPr txBox="1"/>
          <p:nvPr/>
        </p:nvSpPr>
        <p:spPr>
          <a:xfrm>
            <a:off x="686975" y="987150"/>
            <a:ext cx="40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COST FUNCTION OF t-SNE</a:t>
            </a:r>
            <a:endParaRPr>
              <a:latin typeface="Roboto Condensed Light"/>
              <a:ea typeface="Roboto Condensed Light"/>
              <a:cs typeface="Roboto Condensed Light"/>
              <a:sym typeface="Roboto Condensed Light"/>
            </a:endParaRPr>
          </a:p>
        </p:txBody>
      </p:sp>
      <p:sp>
        <p:nvSpPr>
          <p:cNvPr id="462" name="Google Shape;462;p61"/>
          <p:cNvSpPr txBox="1"/>
          <p:nvPr/>
        </p:nvSpPr>
        <p:spPr>
          <a:xfrm>
            <a:off x="686975" y="2796288"/>
            <a:ext cx="33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COST FUNCTION OF UMAP:</a:t>
            </a:r>
            <a:endParaRPr>
              <a:latin typeface="Roboto Condensed Light"/>
              <a:ea typeface="Roboto Condensed Light"/>
              <a:cs typeface="Roboto Condensed Light"/>
              <a:sym typeface="Roboto Condensed Light"/>
            </a:endParaRPr>
          </a:p>
        </p:txBody>
      </p:sp>
      <p:pic>
        <p:nvPicPr>
          <p:cNvPr id="463" name="Google Shape;463;p61"/>
          <p:cNvPicPr preferRelativeResize="0"/>
          <p:nvPr/>
        </p:nvPicPr>
        <p:blipFill rotWithShape="1">
          <a:blip r:embed="rId5">
            <a:alphaModFix/>
          </a:blip>
          <a:srcRect b="51566" l="22881" r="48556" t="39345"/>
          <a:stretch/>
        </p:blipFill>
        <p:spPr>
          <a:xfrm>
            <a:off x="5045025" y="1378050"/>
            <a:ext cx="3535349" cy="632775"/>
          </a:xfrm>
          <a:prstGeom prst="rect">
            <a:avLst/>
          </a:prstGeom>
          <a:noFill/>
          <a:ln>
            <a:noFill/>
          </a:ln>
        </p:spPr>
      </p:pic>
      <p:sp>
        <p:nvSpPr>
          <p:cNvPr id="464" name="Google Shape;464;p61"/>
          <p:cNvSpPr txBox="1"/>
          <p:nvPr/>
        </p:nvSpPr>
        <p:spPr>
          <a:xfrm>
            <a:off x="3916175" y="4809800"/>
            <a:ext cx="694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https://towardsdatascience.com/how-exactly-umap-works-13e3040e1668</a:t>
            </a:r>
            <a:endParaRPr>
              <a:latin typeface="Roboto Condensed Light"/>
              <a:ea typeface="Roboto Condensed Light"/>
              <a:cs typeface="Roboto Condensed Light"/>
              <a:sym typeface="Roboto Condensed Light"/>
            </a:endParaRPr>
          </a:p>
        </p:txBody>
      </p:sp>
      <p:pic>
        <p:nvPicPr>
          <p:cNvPr id="465" name="Google Shape;465;p61"/>
          <p:cNvPicPr preferRelativeResize="0"/>
          <p:nvPr/>
        </p:nvPicPr>
        <p:blipFill rotWithShape="1">
          <a:blip r:embed="rId6">
            <a:alphaModFix/>
          </a:blip>
          <a:srcRect b="30203" l="16493" r="41867" t="62015"/>
          <a:stretch/>
        </p:blipFill>
        <p:spPr>
          <a:xfrm>
            <a:off x="5045025" y="2163225"/>
            <a:ext cx="3807374" cy="400199"/>
          </a:xfrm>
          <a:prstGeom prst="rect">
            <a:avLst/>
          </a:prstGeom>
          <a:noFill/>
          <a:ln>
            <a:noFill/>
          </a:ln>
        </p:spPr>
      </p:pic>
      <p:sp>
        <p:nvSpPr>
          <p:cNvPr id="466" name="Google Shape;466;p61"/>
          <p:cNvSpPr txBox="1"/>
          <p:nvPr/>
        </p:nvSpPr>
        <p:spPr>
          <a:xfrm>
            <a:off x="3916175" y="1001025"/>
            <a:ext cx="55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NOTE: </a:t>
            </a:r>
            <a:r>
              <a:rPr lang="en">
                <a:latin typeface="Roboto Condensed"/>
                <a:ea typeface="Roboto Condensed"/>
                <a:cs typeface="Roboto Condensed"/>
                <a:sym typeface="Roboto Condensed"/>
              </a:rPr>
              <a:t>p and x refer to high dimension and q and y refer to low dimension</a:t>
            </a:r>
            <a:endParaRPr>
              <a:latin typeface="Roboto Condensed"/>
              <a:ea typeface="Roboto Condensed"/>
              <a:cs typeface="Roboto Condensed"/>
              <a:sym typeface="Roboto Condensed"/>
            </a:endParaRPr>
          </a:p>
        </p:txBody>
      </p:sp>
      <p:pic>
        <p:nvPicPr>
          <p:cNvPr id="467" name="Google Shape;467;p61"/>
          <p:cNvPicPr preferRelativeResize="0"/>
          <p:nvPr/>
        </p:nvPicPr>
        <p:blipFill rotWithShape="1">
          <a:blip r:embed="rId7">
            <a:alphaModFix/>
          </a:blip>
          <a:srcRect b="57792" l="21096" r="48775" t="35902"/>
          <a:stretch/>
        </p:blipFill>
        <p:spPr>
          <a:xfrm>
            <a:off x="2163750" y="4485475"/>
            <a:ext cx="2755027" cy="324324"/>
          </a:xfrm>
          <a:prstGeom prst="rect">
            <a:avLst/>
          </a:prstGeom>
          <a:noFill/>
          <a:ln>
            <a:noFill/>
          </a:ln>
        </p:spPr>
      </p:pic>
      <p:pic>
        <p:nvPicPr>
          <p:cNvPr id="468" name="Google Shape;468;p61"/>
          <p:cNvPicPr preferRelativeResize="0"/>
          <p:nvPr/>
        </p:nvPicPr>
        <p:blipFill rotWithShape="1">
          <a:blip r:embed="rId7">
            <a:alphaModFix/>
          </a:blip>
          <a:srcRect b="17866" l="21886" r="47077" t="71099"/>
          <a:stretch/>
        </p:blipFill>
        <p:spPr>
          <a:xfrm>
            <a:off x="5556775" y="4242225"/>
            <a:ext cx="2837798" cy="567575"/>
          </a:xfrm>
          <a:prstGeom prst="rect">
            <a:avLst/>
          </a:prstGeom>
          <a:noFill/>
          <a:ln>
            <a:noFill/>
          </a:ln>
        </p:spPr>
      </p:pic>
      <p:sp>
        <p:nvSpPr>
          <p:cNvPr id="469" name="Google Shape;469;p61"/>
          <p:cNvSpPr txBox="1"/>
          <p:nvPr/>
        </p:nvSpPr>
        <p:spPr>
          <a:xfrm>
            <a:off x="198300" y="1413650"/>
            <a:ext cx="3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1)</a:t>
            </a:r>
            <a:endParaRPr>
              <a:latin typeface="Roboto Condensed Light"/>
              <a:ea typeface="Roboto Condensed Light"/>
              <a:cs typeface="Roboto Condensed Light"/>
              <a:sym typeface="Roboto Condensed Light"/>
            </a:endParaRPr>
          </a:p>
        </p:txBody>
      </p:sp>
      <p:sp>
        <p:nvSpPr>
          <p:cNvPr id="470" name="Google Shape;470;p61"/>
          <p:cNvSpPr txBox="1"/>
          <p:nvPr/>
        </p:nvSpPr>
        <p:spPr>
          <a:xfrm>
            <a:off x="4705425" y="1413650"/>
            <a:ext cx="3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2</a:t>
            </a:r>
            <a:r>
              <a:rPr lang="en">
                <a:latin typeface="Roboto Condensed Light"/>
                <a:ea typeface="Roboto Condensed Light"/>
                <a:cs typeface="Roboto Condensed Light"/>
                <a:sym typeface="Roboto Condensed Light"/>
              </a:rPr>
              <a:t>)</a:t>
            </a:r>
            <a:endParaRPr>
              <a:latin typeface="Roboto Condensed Light"/>
              <a:ea typeface="Roboto Condensed Light"/>
              <a:cs typeface="Roboto Condensed Light"/>
              <a:sym typeface="Roboto Condensed Light"/>
            </a:endParaRPr>
          </a:p>
        </p:txBody>
      </p:sp>
      <p:sp>
        <p:nvSpPr>
          <p:cNvPr id="471" name="Google Shape;471;p61"/>
          <p:cNvSpPr txBox="1"/>
          <p:nvPr/>
        </p:nvSpPr>
        <p:spPr>
          <a:xfrm>
            <a:off x="4781625" y="2175650"/>
            <a:ext cx="3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3</a:t>
            </a:r>
            <a:r>
              <a:rPr lang="en">
                <a:latin typeface="Roboto Condensed Light"/>
                <a:ea typeface="Roboto Condensed Light"/>
                <a:cs typeface="Roboto Condensed Light"/>
                <a:sym typeface="Roboto Condensed Light"/>
              </a:rPr>
              <a:t>)</a:t>
            </a:r>
            <a:endParaRPr>
              <a:latin typeface="Roboto Condensed Light"/>
              <a:ea typeface="Roboto Condensed Light"/>
              <a:cs typeface="Roboto Condensed Light"/>
              <a:sym typeface="Roboto Condensed Light"/>
            </a:endParaRPr>
          </a:p>
        </p:txBody>
      </p:sp>
      <p:sp>
        <p:nvSpPr>
          <p:cNvPr id="472" name="Google Shape;472;p61"/>
          <p:cNvSpPr txBox="1"/>
          <p:nvPr/>
        </p:nvSpPr>
        <p:spPr>
          <a:xfrm>
            <a:off x="298075" y="3317150"/>
            <a:ext cx="3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4)</a:t>
            </a:r>
            <a:endParaRPr>
              <a:latin typeface="Roboto Condensed Light"/>
              <a:ea typeface="Roboto Condensed Light"/>
              <a:cs typeface="Roboto Condensed Light"/>
              <a:sym typeface="Roboto Condensed Light"/>
            </a:endParaRPr>
          </a:p>
        </p:txBody>
      </p:sp>
      <p:sp>
        <p:nvSpPr>
          <p:cNvPr id="473" name="Google Shape;473;p61"/>
          <p:cNvSpPr txBox="1"/>
          <p:nvPr/>
        </p:nvSpPr>
        <p:spPr>
          <a:xfrm>
            <a:off x="1824150" y="4447538"/>
            <a:ext cx="3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5</a:t>
            </a:r>
            <a:r>
              <a:rPr lang="en">
                <a:latin typeface="Roboto Condensed Light"/>
                <a:ea typeface="Roboto Condensed Light"/>
                <a:cs typeface="Roboto Condensed Light"/>
                <a:sym typeface="Roboto Condensed Light"/>
              </a:rPr>
              <a:t>)</a:t>
            </a:r>
            <a:endParaRPr>
              <a:latin typeface="Roboto Condensed Light"/>
              <a:ea typeface="Roboto Condensed Light"/>
              <a:cs typeface="Roboto Condensed Light"/>
              <a:sym typeface="Roboto Condensed Light"/>
            </a:endParaRPr>
          </a:p>
        </p:txBody>
      </p:sp>
      <p:sp>
        <p:nvSpPr>
          <p:cNvPr id="474" name="Google Shape;474;p61"/>
          <p:cNvSpPr txBox="1"/>
          <p:nvPr/>
        </p:nvSpPr>
        <p:spPr>
          <a:xfrm>
            <a:off x="5221975" y="4327300"/>
            <a:ext cx="4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6)</a:t>
            </a:r>
            <a:endParaRPr>
              <a:latin typeface="Roboto Condensed Light"/>
              <a:ea typeface="Roboto Condensed Light"/>
              <a:cs typeface="Roboto Condensed Light"/>
              <a:sym typeface="Roboto Condensed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2"/>
          <p:cNvSpPr txBox="1"/>
          <p:nvPr>
            <p:ph idx="4294967295" type="ctrTitle"/>
          </p:nvPr>
        </p:nvSpPr>
        <p:spPr>
          <a:xfrm flipH="1">
            <a:off x="1920000" y="1889100"/>
            <a:ext cx="5195700" cy="13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THANKS</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nvSpPr>
        <p:spPr>
          <a:xfrm>
            <a:off x="5048900" y="2464550"/>
            <a:ext cx="3882300" cy="206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2000">
                <a:latin typeface="Roboto Condensed Light"/>
                <a:ea typeface="Roboto Condensed Light"/>
                <a:cs typeface="Roboto Condensed Light"/>
                <a:sym typeface="Roboto Condensed Light"/>
              </a:rPr>
              <a:t>In simpler words, Dimensionality reduction is nothing but the reduction of n dimension data to n’ dimension data, where n &gt; n’.</a:t>
            </a:r>
            <a:endParaRPr sz="2000">
              <a:latin typeface="Roboto Condensed Light"/>
              <a:ea typeface="Roboto Condensed Light"/>
              <a:cs typeface="Roboto Condensed Light"/>
              <a:sym typeface="Roboto Condensed Light"/>
            </a:endParaRPr>
          </a:p>
          <a:p>
            <a:pPr indent="0" lvl="0" marL="0" rtl="0" algn="l">
              <a:lnSpc>
                <a:spcPct val="115000"/>
              </a:lnSpc>
              <a:spcBef>
                <a:spcPts val="1200"/>
              </a:spcBef>
              <a:spcAft>
                <a:spcPts val="1200"/>
              </a:spcAft>
              <a:buClr>
                <a:schemeClr val="dk1"/>
              </a:buClr>
              <a:buSzPts val="1100"/>
              <a:buFont typeface="Arial"/>
              <a:buNone/>
            </a:pPr>
            <a:r>
              <a:t/>
            </a:r>
            <a:endParaRPr sz="2000">
              <a:latin typeface="Roboto Condensed Light"/>
              <a:ea typeface="Roboto Condensed Light"/>
              <a:cs typeface="Roboto Condensed Light"/>
              <a:sym typeface="Roboto Condensed Light"/>
            </a:endParaRPr>
          </a:p>
        </p:txBody>
      </p:sp>
      <p:pic>
        <p:nvPicPr>
          <p:cNvPr id="185" name="Google Shape;185;p32"/>
          <p:cNvPicPr preferRelativeResize="0"/>
          <p:nvPr/>
        </p:nvPicPr>
        <p:blipFill rotWithShape="1">
          <a:blip r:embed="rId3">
            <a:alphaModFix/>
          </a:blip>
          <a:srcRect b="0" l="0" r="0" t="6820"/>
          <a:stretch/>
        </p:blipFill>
        <p:spPr>
          <a:xfrm>
            <a:off x="518950" y="982225"/>
            <a:ext cx="4171950" cy="2888400"/>
          </a:xfrm>
          <a:prstGeom prst="rect">
            <a:avLst/>
          </a:prstGeom>
          <a:noFill/>
          <a:ln>
            <a:noFill/>
          </a:ln>
        </p:spPr>
      </p:pic>
      <p:sp>
        <p:nvSpPr>
          <p:cNvPr id="186" name="Google Shape;186;p32"/>
          <p:cNvSpPr txBox="1"/>
          <p:nvPr/>
        </p:nvSpPr>
        <p:spPr>
          <a:xfrm>
            <a:off x="5048900" y="1091675"/>
            <a:ext cx="3000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dk1"/>
                </a:solidFill>
                <a:latin typeface="Roboto Condensed Light"/>
                <a:ea typeface="Roboto Condensed Light"/>
                <a:cs typeface="Roboto Condensed Light"/>
                <a:sym typeface="Roboto Condensed Light"/>
              </a:rPr>
              <a:t>Dimensionality reduction is the process of reducing the number of random variables under consideration, by obtaining a set of principal variables.</a:t>
            </a:r>
            <a:endParaRPr>
              <a:latin typeface="Roboto Condensed Light"/>
              <a:ea typeface="Roboto Condensed Light"/>
              <a:cs typeface="Roboto Condensed Light"/>
              <a:sym typeface="Roboto Condensed Light"/>
            </a:endParaRPr>
          </a:p>
        </p:txBody>
      </p:sp>
      <p:sp>
        <p:nvSpPr>
          <p:cNvPr id="187" name="Google Shape;187;p32"/>
          <p:cNvSpPr txBox="1"/>
          <p:nvPr/>
        </p:nvSpPr>
        <p:spPr>
          <a:xfrm>
            <a:off x="518950" y="199700"/>
            <a:ext cx="80184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3600">
                <a:solidFill>
                  <a:schemeClr val="dk1"/>
                </a:solidFill>
                <a:latin typeface="Roboto Condensed"/>
                <a:ea typeface="Roboto Condensed"/>
                <a:cs typeface="Roboto Condensed"/>
                <a:sym typeface="Roboto Condensed"/>
              </a:rPr>
              <a:t>WHAT IS DIMENSIONALITY REDUCTION?</a:t>
            </a:r>
            <a:endParaRPr sz="3600">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nvSpPr>
        <p:spPr>
          <a:xfrm>
            <a:off x="390500" y="152400"/>
            <a:ext cx="8466000" cy="6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3200">
                <a:solidFill>
                  <a:schemeClr val="dk1"/>
                </a:solidFill>
              </a:rPr>
              <a:t>WHY USE DIMENSIONALITY REDUCTION?</a:t>
            </a:r>
            <a:endParaRPr sz="3200"/>
          </a:p>
        </p:txBody>
      </p:sp>
      <p:sp>
        <p:nvSpPr>
          <p:cNvPr id="193" name="Google Shape;193;p33"/>
          <p:cNvSpPr txBox="1"/>
          <p:nvPr/>
        </p:nvSpPr>
        <p:spPr>
          <a:xfrm>
            <a:off x="1962825" y="938600"/>
            <a:ext cx="6326100" cy="3860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Saves computational resources:</a:t>
            </a:r>
            <a:endParaRPr b="1" sz="1800">
              <a:solidFill>
                <a:schemeClr val="dk1"/>
              </a:solidFill>
            </a:endParaRPr>
          </a:p>
          <a:p>
            <a:pPr indent="0" lvl="0" marL="457200" rtl="0" algn="l">
              <a:lnSpc>
                <a:spcPct val="115000"/>
              </a:lnSpc>
              <a:spcBef>
                <a:spcPts val="1200"/>
              </a:spcBef>
              <a:spcAft>
                <a:spcPts val="0"/>
              </a:spcAft>
              <a:buNone/>
            </a:pPr>
            <a:r>
              <a:rPr lang="en">
                <a:solidFill>
                  <a:schemeClr val="dk1"/>
                </a:solidFill>
              </a:rPr>
              <a:t>As dimensionality reduction reduces the training time of models by simplifying calculations, the need for computational resources to train those models will be very low.</a:t>
            </a:r>
            <a:endParaRPr b="1" sz="1800"/>
          </a:p>
          <a:p>
            <a:pPr indent="-342900" lvl="0" marL="457200" rtl="0" algn="l">
              <a:lnSpc>
                <a:spcPct val="115000"/>
              </a:lnSpc>
              <a:spcBef>
                <a:spcPts val="1200"/>
              </a:spcBef>
              <a:spcAft>
                <a:spcPts val="0"/>
              </a:spcAft>
              <a:buSzPts val="1800"/>
              <a:buChar char="●"/>
            </a:pPr>
            <a:r>
              <a:rPr b="1" lang="en" sz="1800"/>
              <a:t>Visualization of high-dimensional data:</a:t>
            </a:r>
            <a:endParaRPr b="1" sz="1800"/>
          </a:p>
          <a:p>
            <a:pPr indent="0" lvl="0" marL="457200" rtl="0" algn="l">
              <a:lnSpc>
                <a:spcPct val="115000"/>
              </a:lnSpc>
              <a:spcBef>
                <a:spcPts val="1200"/>
              </a:spcBef>
              <a:spcAft>
                <a:spcPts val="0"/>
              </a:spcAft>
              <a:buNone/>
            </a:pPr>
            <a:r>
              <a:rPr lang="en">
                <a:solidFill>
                  <a:schemeClr val="dk1"/>
                </a:solidFill>
              </a:rPr>
              <a:t>When we reduce the dimensionality of higher dimensional data into two or three components, then the data can easily be plotted on a 2D or 3D plot.</a:t>
            </a:r>
            <a:endParaRPr/>
          </a:p>
          <a:p>
            <a:pPr indent="-342900" lvl="0" marL="457200" rtl="0" algn="l">
              <a:lnSpc>
                <a:spcPct val="115000"/>
              </a:lnSpc>
              <a:spcBef>
                <a:spcPts val="1200"/>
              </a:spcBef>
              <a:spcAft>
                <a:spcPts val="0"/>
              </a:spcAft>
              <a:buSzPts val="1800"/>
              <a:buChar char="●"/>
            </a:pPr>
            <a:r>
              <a:rPr b="1" lang="en" sz="1800"/>
              <a:t>Mitigate the problem of overfitting:</a:t>
            </a:r>
            <a:endParaRPr b="1" sz="1800"/>
          </a:p>
          <a:p>
            <a:pPr indent="0" lvl="0" marL="457200" rtl="0" algn="l">
              <a:lnSpc>
                <a:spcPct val="115000"/>
              </a:lnSpc>
              <a:spcBef>
                <a:spcPts val="1200"/>
              </a:spcBef>
              <a:spcAft>
                <a:spcPts val="1200"/>
              </a:spcAft>
              <a:buNone/>
            </a:pPr>
            <a:r>
              <a:rPr lang="en"/>
              <a:t>Dimensionality reduction finds a lower number of variables or removes the least important variables from the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3200400" rtl="0" algn="r">
              <a:spcBef>
                <a:spcPts val="0"/>
              </a:spcBef>
              <a:spcAft>
                <a:spcPts val="0"/>
              </a:spcAft>
              <a:buNone/>
            </a:pPr>
            <a:r>
              <a:rPr lang="en"/>
              <a:t>  PCA</a:t>
            </a:r>
            <a:endParaRPr/>
          </a:p>
        </p:txBody>
      </p:sp>
      <p:sp>
        <p:nvSpPr>
          <p:cNvPr id="199" name="Google Shape;199;p3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solidFill>
                  <a:schemeClr val="hlink"/>
                </a:solidFill>
              </a:rPr>
              <a:t>Understanding in brief about one of the most widely used DR techniques</a:t>
            </a:r>
            <a:endParaRPr/>
          </a:p>
        </p:txBody>
      </p:sp>
      <p:sp>
        <p:nvSpPr>
          <p:cNvPr id="200" name="Google Shape;200;p34"/>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01" name="Google Shape;201;p34"/>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202" name="Google Shape;202;p34"/>
          <p:cNvGrpSpPr/>
          <p:nvPr/>
        </p:nvGrpSpPr>
        <p:grpSpPr>
          <a:xfrm>
            <a:off x="8089940" y="561326"/>
            <a:ext cx="423413" cy="421569"/>
            <a:chOff x="7703675" y="2541175"/>
            <a:chExt cx="499425" cy="497250"/>
          </a:xfrm>
        </p:grpSpPr>
        <p:sp>
          <p:nvSpPr>
            <p:cNvPr id="203" name="Google Shape;203;p3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34">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7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nvSpPr>
        <p:spPr>
          <a:xfrm>
            <a:off x="544200" y="152400"/>
            <a:ext cx="82413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3600">
                <a:solidFill>
                  <a:schemeClr val="dk1"/>
                </a:solidFill>
                <a:latin typeface="Roboto Condensed"/>
                <a:ea typeface="Roboto Condensed"/>
                <a:cs typeface="Roboto Condensed"/>
                <a:sym typeface="Roboto Condensed"/>
              </a:rPr>
              <a:t>PRINCIPAL COMPONENT ANALYSIS</a:t>
            </a:r>
            <a:endParaRPr sz="3600">
              <a:latin typeface="Roboto Condensed"/>
              <a:ea typeface="Roboto Condensed"/>
              <a:cs typeface="Roboto Condensed"/>
              <a:sym typeface="Roboto Condensed"/>
            </a:endParaRPr>
          </a:p>
        </p:txBody>
      </p:sp>
      <p:sp>
        <p:nvSpPr>
          <p:cNvPr id="214" name="Google Shape;214;p35"/>
          <p:cNvSpPr txBox="1"/>
          <p:nvPr/>
        </p:nvSpPr>
        <p:spPr>
          <a:xfrm>
            <a:off x="425650" y="1158775"/>
            <a:ext cx="70239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latin typeface="Roboto Condensed Light"/>
                <a:ea typeface="Roboto Condensed Light"/>
                <a:cs typeface="Roboto Condensed Light"/>
                <a:sym typeface="Roboto Condensed Light"/>
              </a:rPr>
              <a:t>The idea of PCA is simple — reduce the number of variables of a data set, while preserving as much information as possible.</a:t>
            </a:r>
            <a:endParaRPr sz="1800">
              <a:latin typeface="Roboto Condensed Light"/>
              <a:ea typeface="Roboto Condensed Light"/>
              <a:cs typeface="Roboto Condensed Light"/>
              <a:sym typeface="Roboto Condensed Light"/>
            </a:endParaRPr>
          </a:p>
        </p:txBody>
      </p:sp>
      <p:sp>
        <p:nvSpPr>
          <p:cNvPr id="215" name="Google Shape;215;p35"/>
          <p:cNvSpPr txBox="1"/>
          <p:nvPr/>
        </p:nvSpPr>
        <p:spPr>
          <a:xfrm>
            <a:off x="544200" y="1939075"/>
            <a:ext cx="5250600" cy="220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SzPts val="1800"/>
              <a:buFont typeface="Roboto Condensed Light"/>
              <a:buAutoNum type="arabicPeriod"/>
            </a:pPr>
            <a:r>
              <a:rPr lang="en" sz="1800">
                <a:latin typeface="Roboto Condensed Light"/>
                <a:ea typeface="Roboto Condensed Light"/>
                <a:cs typeface="Roboto Condensed Light"/>
                <a:sym typeface="Roboto Condensed Light"/>
              </a:rPr>
              <a:t> Standardize the Data</a:t>
            </a:r>
            <a:endParaRPr sz="1800">
              <a:latin typeface="Roboto Condensed Light"/>
              <a:ea typeface="Roboto Condensed Light"/>
              <a:cs typeface="Roboto Condensed Light"/>
              <a:sym typeface="Roboto Condensed Light"/>
            </a:endParaRPr>
          </a:p>
          <a:p>
            <a:pPr indent="-342900" lvl="0" marL="457200" rtl="0" algn="l">
              <a:lnSpc>
                <a:spcPct val="115000"/>
              </a:lnSpc>
              <a:spcBef>
                <a:spcPts val="0"/>
              </a:spcBef>
              <a:spcAft>
                <a:spcPts val="0"/>
              </a:spcAft>
              <a:buSzPts val="1800"/>
              <a:buFont typeface="Roboto Condensed Light"/>
              <a:buAutoNum type="arabicPeriod"/>
            </a:pPr>
            <a:r>
              <a:rPr lang="en" sz="1800">
                <a:latin typeface="Roboto Condensed Light"/>
                <a:ea typeface="Roboto Condensed Light"/>
                <a:cs typeface="Roboto Condensed Light"/>
                <a:sym typeface="Roboto Condensed Light"/>
              </a:rPr>
              <a:t> Computation of covariance matrix.</a:t>
            </a:r>
            <a:endParaRPr sz="1800">
              <a:latin typeface="Roboto Condensed Light"/>
              <a:ea typeface="Roboto Condensed Light"/>
              <a:cs typeface="Roboto Condensed Light"/>
              <a:sym typeface="Roboto Condensed Light"/>
            </a:endParaRPr>
          </a:p>
          <a:p>
            <a:pPr indent="-342900" lvl="0" marL="457200" rtl="0" algn="l">
              <a:lnSpc>
                <a:spcPct val="115000"/>
              </a:lnSpc>
              <a:spcBef>
                <a:spcPts val="0"/>
              </a:spcBef>
              <a:spcAft>
                <a:spcPts val="0"/>
              </a:spcAft>
              <a:buSzPts val="1800"/>
              <a:buFont typeface="Roboto Condensed Light"/>
              <a:buAutoNum type="arabicPeriod"/>
            </a:pPr>
            <a:r>
              <a:rPr lang="en" sz="1800">
                <a:latin typeface="Roboto Condensed Light"/>
                <a:ea typeface="Roboto Condensed Light"/>
                <a:cs typeface="Roboto Condensed Light"/>
                <a:sym typeface="Roboto Condensed Light"/>
              </a:rPr>
              <a:t> Computation of the eigen values and eigen vectors of the covariance matrix to identify the principle components</a:t>
            </a:r>
            <a:endParaRPr sz="1800">
              <a:latin typeface="Roboto Condensed Light"/>
              <a:ea typeface="Roboto Condensed Light"/>
              <a:cs typeface="Roboto Condensed Light"/>
              <a:sym typeface="Roboto Condensed Light"/>
            </a:endParaRPr>
          </a:p>
          <a:p>
            <a:pPr indent="0" lvl="0" marL="457200" rtl="0" algn="l">
              <a:lnSpc>
                <a:spcPct val="115000"/>
              </a:lnSpc>
              <a:spcBef>
                <a:spcPts val="1200"/>
              </a:spcBef>
              <a:spcAft>
                <a:spcPts val="1200"/>
              </a:spcAft>
              <a:buNone/>
            </a:pPr>
            <a:r>
              <a:t/>
            </a:r>
            <a:endParaRPr sz="1800">
              <a:latin typeface="Roboto Condensed Light"/>
              <a:ea typeface="Roboto Condensed Light"/>
              <a:cs typeface="Roboto Condensed Light"/>
              <a:sym typeface="Roboto Condensed Light"/>
            </a:endParaRPr>
          </a:p>
        </p:txBody>
      </p:sp>
      <p:pic>
        <p:nvPicPr>
          <p:cNvPr id="216" name="Google Shape;216;p35"/>
          <p:cNvPicPr preferRelativeResize="0"/>
          <p:nvPr/>
        </p:nvPicPr>
        <p:blipFill>
          <a:blip r:embed="rId3">
            <a:alphaModFix/>
          </a:blip>
          <a:stretch>
            <a:fillRect/>
          </a:stretch>
        </p:blipFill>
        <p:spPr>
          <a:xfrm>
            <a:off x="5965150" y="2008700"/>
            <a:ext cx="2820350" cy="26110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nvSpPr>
        <p:spPr>
          <a:xfrm>
            <a:off x="1840025" y="670175"/>
            <a:ext cx="71745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Let X be a m cross n matrix</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Where m is the number of data points and n is the number of dimensions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i="1" lang="en" u="sng">
                <a:latin typeface="Roboto Condensed Light"/>
                <a:ea typeface="Roboto Condensed Light"/>
                <a:cs typeface="Roboto Condensed Light"/>
                <a:sym typeface="Roboto Condensed Light"/>
              </a:rPr>
              <a:t>  XP=Y</a:t>
            </a:r>
            <a:endParaRPr i="1" u="sng">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Here P is the transformation matrix and Y is the transformed dataset which has lesser number of dimensions.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STEP 1:</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The data</a:t>
            </a:r>
            <a:r>
              <a:rPr lang="en" sz="1600">
                <a:latin typeface="Roboto Condensed Light"/>
                <a:ea typeface="Roboto Condensed Light"/>
                <a:cs typeface="Roboto Condensed Light"/>
                <a:sym typeface="Roboto Condensed Light"/>
              </a:rPr>
              <a:t> </a:t>
            </a:r>
            <a:r>
              <a:rPr lang="en">
                <a:latin typeface="Roboto Condensed Light"/>
                <a:ea typeface="Roboto Condensed Light"/>
                <a:cs typeface="Roboto Condensed Light"/>
                <a:sym typeface="Roboto Condensed Light"/>
              </a:rPr>
              <a:t>is standardized.</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STEP 2:</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Covariance matrix is found using the formula:</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  </a:t>
            </a:r>
            <a:r>
              <a:rPr i="1" lang="en">
                <a:latin typeface="Roboto Condensed"/>
                <a:ea typeface="Roboto Condensed"/>
                <a:cs typeface="Roboto Condensed"/>
                <a:sym typeface="Roboto Condensed"/>
              </a:rPr>
              <a:t>X</a:t>
            </a:r>
            <a:r>
              <a:rPr baseline="30000" i="1" lang="en">
                <a:latin typeface="Roboto Condensed"/>
                <a:ea typeface="Roboto Condensed"/>
                <a:cs typeface="Roboto Condensed"/>
                <a:sym typeface="Roboto Condensed"/>
              </a:rPr>
              <a:t>T</a:t>
            </a:r>
            <a:r>
              <a:rPr i="1" lang="en">
                <a:latin typeface="Roboto Condensed"/>
                <a:ea typeface="Roboto Condensed"/>
                <a:cs typeface="Roboto Condensed"/>
                <a:sym typeface="Roboto Condensed"/>
              </a:rPr>
              <a:t>X/m</a:t>
            </a:r>
            <a:endParaRPr i="1">
              <a:latin typeface="Roboto Condensed"/>
              <a:ea typeface="Roboto Condensed"/>
              <a:cs typeface="Roboto Condensed"/>
              <a:sym typeface="Roboto Condensed"/>
            </a:endParaRPr>
          </a:p>
          <a:p>
            <a:pPr indent="0" lvl="0" marL="0" rtl="0" algn="l">
              <a:spcBef>
                <a:spcPts val="0"/>
              </a:spcBef>
              <a:spcAft>
                <a:spcPts val="0"/>
              </a:spcAft>
              <a:buNone/>
            </a:pPr>
            <a:r>
              <a:t/>
            </a:r>
            <a:endParaRPr i="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STEP 3:</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Eigen values and Eigen vectors of the covariance matrix are calculated.</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22" name="Google Shape;222;p36"/>
          <p:cNvSpPr txBox="1"/>
          <p:nvPr/>
        </p:nvSpPr>
        <p:spPr>
          <a:xfrm>
            <a:off x="3746750" y="84975"/>
            <a:ext cx="82413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3600">
                <a:solidFill>
                  <a:schemeClr val="dk1"/>
                </a:solidFill>
                <a:latin typeface="Roboto Condensed"/>
                <a:ea typeface="Roboto Condensed"/>
                <a:cs typeface="Roboto Condensed"/>
                <a:sym typeface="Roboto Condensed"/>
              </a:rPr>
              <a:t>PCA</a:t>
            </a:r>
            <a:endParaRPr sz="3600">
              <a:latin typeface="Roboto Condensed"/>
              <a:ea typeface="Roboto Condensed"/>
              <a:cs typeface="Roboto Condensed"/>
              <a:sym typeface="Roboto Condensed"/>
            </a:endParaRPr>
          </a:p>
        </p:txBody>
      </p:sp>
      <p:pic>
        <p:nvPicPr>
          <p:cNvPr id="223" name="Google Shape;223;p36"/>
          <p:cNvPicPr preferRelativeResize="0"/>
          <p:nvPr/>
        </p:nvPicPr>
        <p:blipFill rotWithShape="1">
          <a:blip r:embed="rId3">
            <a:alphaModFix/>
          </a:blip>
          <a:srcRect b="65531" l="25479" r="50728" t="19065"/>
          <a:stretch/>
        </p:blipFill>
        <p:spPr>
          <a:xfrm>
            <a:off x="4197875" y="2175625"/>
            <a:ext cx="2191848" cy="79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7"/>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t-SNE</a:t>
            </a:r>
            <a:endParaRPr/>
          </a:p>
        </p:txBody>
      </p:sp>
      <p:sp>
        <p:nvSpPr>
          <p:cNvPr id="230" name="Google Shape;230;p37"/>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31" name="Google Shape;231;p37"/>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hlink"/>
                </a:solidFill>
              </a:rPr>
              <a:t>Understanding steps involved in t-SNE</a:t>
            </a:r>
            <a:endParaRPr/>
          </a:p>
        </p:txBody>
      </p:sp>
      <p:cxnSp>
        <p:nvCxnSpPr>
          <p:cNvPr id="232" name="Google Shape;232;p37"/>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233" name="Google Shape;233;p37"/>
          <p:cNvGrpSpPr/>
          <p:nvPr/>
        </p:nvGrpSpPr>
        <p:grpSpPr>
          <a:xfrm>
            <a:off x="8089940" y="561326"/>
            <a:ext cx="423413" cy="421569"/>
            <a:chOff x="7703675" y="2541175"/>
            <a:chExt cx="499425" cy="497250"/>
          </a:xfrm>
        </p:grpSpPr>
        <p:sp>
          <p:nvSpPr>
            <p:cNvPr id="234" name="Google Shape;234;p37"/>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7"/>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8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